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Archivo Black" charset="1" panose="020B0A03020202020B04"/>
      <p:regular r:id="rId12"/>
    </p:embeddedFont>
    <p:embeddedFont>
      <p:font typeface="Archivo Narrow" charset="1" panose="020B0506020202020B04"/>
      <p:regular r:id="rId13"/>
    </p:embeddedFont>
    <p:embeddedFont>
      <p:font typeface="Archivo Narrow Bold" charset="1" panose="020B0806020202020B04"/>
      <p:regular r:id="rId14"/>
    </p:embeddedFont>
    <p:embeddedFont>
      <p:font typeface="Archivo Narrow Italics" charset="1" panose="020B0506020202090B04"/>
      <p:regular r:id="rId15"/>
    </p:embeddedFont>
    <p:embeddedFont>
      <p:font typeface="Archivo Narrow Bold Italics" charset="1" panose="020B0806020202090B04"/>
      <p:regular r:id="rId16"/>
    </p:embeddedFont>
    <p:embeddedFont>
      <p:font typeface="Arialle" charset="1" panose="020B0604020202020204"/>
      <p:regular r:id="rId17"/>
    </p:embeddedFont>
    <p:embeddedFont>
      <p:font typeface="Arialle Bold" charset="1" panose="020B0704020202020204"/>
      <p:regular r:id="rId18"/>
    </p:embeddedFont>
    <p:embeddedFont>
      <p:font typeface="Arialle Italics" charset="1" panose="020B0604020202090204"/>
      <p:regular r:id="rId19"/>
    </p:embeddedFont>
    <p:embeddedFont>
      <p:font typeface="Arialle Bold Italics" charset="1" panose="020B0704020202090204"/>
      <p:regular r:id="rId20"/>
    </p:embeddedFont>
    <p:embeddedFont>
      <p:font typeface="DejaVu Serif" charset="1" panose="02060603050605020204"/>
      <p:regular r:id="rId21"/>
    </p:embeddedFont>
    <p:embeddedFont>
      <p:font typeface="DejaVu Serif Bold" charset="1" panose="02060803050605020204"/>
      <p:regular r:id="rId22"/>
    </p:embeddedFont>
    <p:embeddedFont>
      <p:font typeface="DejaVu Serif Italics" charset="1" panose="020606030503050B0204"/>
      <p:regular r:id="rId23"/>
    </p:embeddedFont>
    <p:embeddedFont>
      <p:font typeface="DejaVu Serif Bold Italics" charset="1" panose="020608030503050B0204"/>
      <p:regular r:id="rId24"/>
    </p:embeddedFont>
    <p:embeddedFont>
      <p:font typeface="Body Text" charset="1" panose="02000503040000020004"/>
      <p:regular r:id="rId25"/>
    </p:embeddedFont>
    <p:embeddedFont>
      <p:font typeface="Body Text Bold" charset="1" panose="02000503040000020004"/>
      <p:regular r:id="rId26"/>
    </p:embeddedFont>
    <p:embeddedFont>
      <p:font typeface="Body Text Italics" charset="1" panose="00000500000000000000"/>
      <p:regular r:id="rId27"/>
    </p:embeddedFont>
    <p:embeddedFont>
      <p:font typeface="Body Text Bold Italics" charset="1" panose="000007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48" Target="slides/slide20.xml" Type="http://schemas.openxmlformats.org/officeDocument/2006/relationships/slide"/><Relationship Id="rId49" Target="slides/slide21.xml" Type="http://schemas.openxmlformats.org/officeDocument/2006/relationships/slide"/><Relationship Id="rId5" Target="tableStyles.xml" Type="http://schemas.openxmlformats.org/officeDocument/2006/relationships/tableStyles"/><Relationship Id="rId50" Target="slides/slide22.xml" Type="http://schemas.openxmlformats.org/officeDocument/2006/relationships/slide"/><Relationship Id="rId51" Target="slides/slide23.xml" Type="http://schemas.openxmlformats.org/officeDocument/2006/relationships/slide"/><Relationship Id="rId52" Target="slides/slide24.xml" Type="http://schemas.openxmlformats.org/officeDocument/2006/relationships/slide"/><Relationship Id="rId53" Target="slides/slide25.xml" Type="http://schemas.openxmlformats.org/officeDocument/2006/relationships/slide"/><Relationship Id="rId54" Target="slides/slide26.xml" Type="http://schemas.openxmlformats.org/officeDocument/2006/relationships/slide"/><Relationship Id="rId55" Target="slides/slide27.xml" Type="http://schemas.openxmlformats.org/officeDocument/2006/relationships/slide"/><Relationship Id="rId56" Target="slides/slide28.xml" Type="http://schemas.openxmlformats.org/officeDocument/2006/relationships/slide"/><Relationship Id="rId57" Target="slides/slide29.xml" Type="http://schemas.openxmlformats.org/officeDocument/2006/relationships/slide"/><Relationship Id="rId58" Target="slides/slide3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 Id="rId5" Target="../media/image27.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5400000">
            <a:off x="8285" y="-5596103"/>
            <a:ext cx="12337025" cy="22165005"/>
            <a:chOff x="0" y="0"/>
            <a:chExt cx="698500" cy="1254942"/>
          </a:xfrm>
        </p:grpSpPr>
        <p:sp>
          <p:nvSpPr>
            <p:cNvPr name="Freeform 3" id="3"/>
            <p:cNvSpPr/>
            <p:nvPr/>
          </p:nvSpPr>
          <p:spPr>
            <a:xfrm flipH="false" flipV="false" rot="0">
              <a:off x="0" y="0"/>
              <a:ext cx="698500" cy="1254942"/>
            </a:xfrm>
            <a:custGeom>
              <a:avLst/>
              <a:gdLst/>
              <a:ahLst/>
              <a:cxnLst/>
              <a:rect r="r" b="b" t="t" l="l"/>
              <a:pathLst>
                <a:path h="1254942" w="698500">
                  <a:moveTo>
                    <a:pt x="349250" y="0"/>
                  </a:moveTo>
                  <a:lnTo>
                    <a:pt x="698500" y="203200"/>
                  </a:lnTo>
                  <a:lnTo>
                    <a:pt x="698500" y="1051742"/>
                  </a:lnTo>
                  <a:lnTo>
                    <a:pt x="349250" y="1254942"/>
                  </a:lnTo>
                  <a:lnTo>
                    <a:pt x="0" y="1051742"/>
                  </a:lnTo>
                  <a:lnTo>
                    <a:pt x="0" y="203200"/>
                  </a:lnTo>
                  <a:lnTo>
                    <a:pt x="349250" y="0"/>
                  </a:lnTo>
                  <a:close/>
                </a:path>
              </a:pathLst>
            </a:custGeom>
            <a:solidFill>
              <a:srgbClr val="313131"/>
            </a:solidFill>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3101384" y="-472272"/>
            <a:ext cx="15791142" cy="13674418"/>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alphaModFix amt="85000"/>
              </a:blip>
              <a:stretch>
                <a:fillRect l="-45194" t="0" r="-12430" b="0"/>
              </a:stretch>
            </a:blipFill>
          </p:spPr>
        </p:sp>
      </p:grpSp>
      <p:sp>
        <p:nvSpPr>
          <p:cNvPr name="AutoShape 7" id="7"/>
          <p:cNvSpPr/>
          <p:nvPr/>
        </p:nvSpPr>
        <p:spPr>
          <a:xfrm>
            <a:off x="3062406" y="2823254"/>
            <a:ext cx="3114391" cy="0"/>
          </a:xfrm>
          <a:prstGeom prst="line">
            <a:avLst/>
          </a:prstGeom>
          <a:ln cap="flat" w="47625">
            <a:solidFill>
              <a:srgbClr val="FFFFFF"/>
            </a:solidFill>
            <a:prstDash val="solid"/>
            <a:headEnd type="none" len="sm" w="sm"/>
            <a:tailEnd type="none" len="sm" w="sm"/>
          </a:ln>
        </p:spPr>
      </p:sp>
      <p:sp>
        <p:nvSpPr>
          <p:cNvPr name="AutoShape 8" id="8"/>
          <p:cNvSpPr/>
          <p:nvPr/>
        </p:nvSpPr>
        <p:spPr>
          <a:xfrm>
            <a:off x="12875842" y="2870879"/>
            <a:ext cx="3114391" cy="0"/>
          </a:xfrm>
          <a:prstGeom prst="line">
            <a:avLst/>
          </a:prstGeom>
          <a:ln cap="flat" w="47625">
            <a:solidFill>
              <a:srgbClr val="FFFFFF"/>
            </a:solidFill>
            <a:prstDash val="solid"/>
            <a:headEnd type="none" len="sm" w="sm"/>
            <a:tailEnd type="none" len="sm" w="sm"/>
          </a:ln>
        </p:spPr>
      </p:sp>
      <p:sp>
        <p:nvSpPr>
          <p:cNvPr name="TextBox 9" id="9"/>
          <p:cNvSpPr txBox="true"/>
          <p:nvPr/>
        </p:nvSpPr>
        <p:spPr>
          <a:xfrm rot="0">
            <a:off x="2297767" y="3922438"/>
            <a:ext cx="13692466" cy="1911142"/>
          </a:xfrm>
          <a:prstGeom prst="rect">
            <a:avLst/>
          </a:prstGeom>
        </p:spPr>
        <p:txBody>
          <a:bodyPr anchor="t" rtlCol="false" tIns="0" lIns="0" bIns="0" rIns="0">
            <a:spAutoFit/>
          </a:bodyPr>
          <a:lstStyle/>
          <a:p>
            <a:pPr algn="ctr" marL="0" indent="0" lvl="0">
              <a:lnSpc>
                <a:spcPts val="7412"/>
              </a:lnSpc>
              <a:spcBef>
                <a:spcPct val="0"/>
              </a:spcBef>
            </a:pPr>
            <a:r>
              <a:rPr lang="en-US" sz="6738">
                <a:solidFill>
                  <a:srgbClr val="FFFFFF"/>
                </a:solidFill>
                <a:latin typeface="Archivo Black"/>
              </a:rPr>
              <a:t>Hareket Ezberleyen Robot Kol</a:t>
            </a:r>
          </a:p>
        </p:txBody>
      </p:sp>
      <p:sp>
        <p:nvSpPr>
          <p:cNvPr name="TextBox 10" id="10"/>
          <p:cNvSpPr txBox="true"/>
          <p:nvPr/>
        </p:nvSpPr>
        <p:spPr>
          <a:xfrm rot="0">
            <a:off x="6119246" y="2442254"/>
            <a:ext cx="6570513" cy="771525"/>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Archivo Narrow Bold"/>
              </a:rPr>
              <a:t>BITIRME PROJESI</a:t>
            </a:r>
          </a:p>
        </p:txBody>
      </p:sp>
      <p:sp>
        <p:nvSpPr>
          <p:cNvPr name="TextBox 11" id="11"/>
          <p:cNvSpPr txBox="true"/>
          <p:nvPr/>
        </p:nvSpPr>
        <p:spPr>
          <a:xfrm rot="0">
            <a:off x="-107708" y="9191625"/>
            <a:ext cx="9454619" cy="527877"/>
          </a:xfrm>
          <a:prstGeom prst="rect">
            <a:avLst/>
          </a:prstGeom>
        </p:spPr>
        <p:txBody>
          <a:bodyPr anchor="t" rtlCol="false" tIns="0" lIns="0" bIns="0" rIns="0">
            <a:spAutoFit/>
          </a:bodyPr>
          <a:lstStyle/>
          <a:p>
            <a:pPr algn="ctr">
              <a:lnSpc>
                <a:spcPts val="4236"/>
              </a:lnSpc>
              <a:spcBef>
                <a:spcPct val="0"/>
              </a:spcBef>
            </a:pPr>
            <a:r>
              <a:rPr lang="en-US" sz="3026">
                <a:solidFill>
                  <a:srgbClr val="FFFFFF"/>
                </a:solidFill>
                <a:latin typeface="Archivo Narrow Bold"/>
              </a:rPr>
              <a:t>DANIŞMAN: DR. ÖĞR. ÜYESİ ABDÜLKADİR ÖZCAN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789287" y="0"/>
            <a:ext cx="4484675" cy="4539905"/>
          </a:xfrm>
          <a:custGeom>
            <a:avLst/>
            <a:gdLst/>
            <a:ahLst/>
            <a:cxnLst/>
            <a:rect r="r" b="b" t="t" l="l"/>
            <a:pathLst>
              <a:path h="4539905" w="4484675">
                <a:moveTo>
                  <a:pt x="0" y="0"/>
                </a:moveTo>
                <a:lnTo>
                  <a:pt x="4484675" y="0"/>
                </a:lnTo>
                <a:lnTo>
                  <a:pt x="4484675" y="4539905"/>
                </a:lnTo>
                <a:lnTo>
                  <a:pt x="0" y="4539905"/>
                </a:lnTo>
                <a:lnTo>
                  <a:pt x="0" y="0"/>
                </a:lnTo>
                <a:close/>
              </a:path>
            </a:pathLst>
          </a:custGeom>
          <a:blipFill>
            <a:blip r:embed="rId2"/>
            <a:stretch>
              <a:fillRect l="0" t="0" r="0" b="0"/>
            </a:stretch>
          </a:blipFill>
        </p:spPr>
      </p:sp>
      <p:sp>
        <p:nvSpPr>
          <p:cNvPr name="Freeform 6" id="6"/>
          <p:cNvSpPr/>
          <p:nvPr/>
        </p:nvSpPr>
        <p:spPr>
          <a:xfrm flipH="false" flipV="false" rot="0">
            <a:off x="11738321" y="5208744"/>
            <a:ext cx="5520979" cy="2648144"/>
          </a:xfrm>
          <a:custGeom>
            <a:avLst/>
            <a:gdLst/>
            <a:ahLst/>
            <a:cxnLst/>
            <a:rect r="r" b="b" t="t" l="l"/>
            <a:pathLst>
              <a:path h="2648144" w="5520979">
                <a:moveTo>
                  <a:pt x="0" y="0"/>
                </a:moveTo>
                <a:lnTo>
                  <a:pt x="5520979" y="0"/>
                </a:lnTo>
                <a:lnTo>
                  <a:pt x="5520979" y="2648144"/>
                </a:lnTo>
                <a:lnTo>
                  <a:pt x="0" y="2648144"/>
                </a:lnTo>
                <a:lnTo>
                  <a:pt x="0" y="0"/>
                </a:lnTo>
                <a:close/>
              </a:path>
            </a:pathLst>
          </a:custGeom>
          <a:blipFill>
            <a:blip r:embed="rId3"/>
            <a:stretch>
              <a:fillRect l="0" t="0" r="0" b="0"/>
            </a:stretch>
          </a:blipFill>
        </p:spPr>
      </p:sp>
      <p:sp>
        <p:nvSpPr>
          <p:cNvPr name="TextBox 7" id="7"/>
          <p:cNvSpPr txBox="true"/>
          <p:nvPr/>
        </p:nvSpPr>
        <p:spPr>
          <a:xfrm rot="0">
            <a:off x="1975992" y="751026"/>
            <a:ext cx="10226263"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JOYSTICK MODULU</a:t>
            </a:r>
          </a:p>
        </p:txBody>
      </p:sp>
      <p:sp>
        <p:nvSpPr>
          <p:cNvPr name="TextBox 8" id="8"/>
          <p:cNvSpPr txBox="true"/>
          <p:nvPr/>
        </p:nvSpPr>
        <p:spPr>
          <a:xfrm rot="0">
            <a:off x="15704516" y="8420951"/>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09</a:t>
            </a:r>
          </a:p>
        </p:txBody>
      </p:sp>
      <p:sp>
        <p:nvSpPr>
          <p:cNvPr name="TextBox 9" id="9"/>
          <p:cNvSpPr txBox="true"/>
          <p:nvPr/>
        </p:nvSpPr>
        <p:spPr>
          <a:xfrm rot="0">
            <a:off x="400304" y="2373823"/>
            <a:ext cx="5583220" cy="1323340"/>
          </a:xfrm>
          <a:prstGeom prst="rect">
            <a:avLst/>
          </a:prstGeom>
        </p:spPr>
        <p:txBody>
          <a:bodyPr anchor="t" rtlCol="false" tIns="0" lIns="0" bIns="0" rIns="0">
            <a:spAutoFit/>
          </a:bodyPr>
          <a:lstStyle/>
          <a:p>
            <a:pPr>
              <a:lnSpc>
                <a:spcPts val="2659"/>
              </a:lnSpc>
              <a:spcBef>
                <a:spcPct val="0"/>
              </a:spcBef>
            </a:pPr>
            <a:r>
              <a:rPr lang="en-US" sz="1899">
                <a:solidFill>
                  <a:srgbClr val="000000"/>
                </a:solidFill>
                <a:latin typeface="Body Text"/>
              </a:rPr>
              <a:t>Joystick Modülü, analog hareket algılama özelliği ile projelerinizde kullanabileceğiniz kullanışlı bir bileşendir. Bu modül, analog sinyalleri kullanımıza göre işleyerek kullanma methoduyla çalışır.</a:t>
            </a:r>
          </a:p>
        </p:txBody>
      </p:sp>
      <p:sp>
        <p:nvSpPr>
          <p:cNvPr name="TextBox 10" id="10"/>
          <p:cNvSpPr txBox="true"/>
          <p:nvPr/>
        </p:nvSpPr>
        <p:spPr>
          <a:xfrm rot="0">
            <a:off x="400304" y="4181708"/>
            <a:ext cx="10226447" cy="5323840"/>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000000"/>
                </a:solidFill>
                <a:latin typeface="Body Text Bold"/>
              </a:rPr>
              <a:t>Analog İletişim: </a:t>
            </a:r>
            <a:r>
              <a:rPr lang="en-US" sz="1899">
                <a:solidFill>
                  <a:srgbClr val="000000"/>
                </a:solidFill>
                <a:latin typeface="Body Text"/>
              </a:rPr>
              <a:t>Joystick Modülü, iki eksenli analog hareket algılama sağlar. X ve Y eksenleri, joystickin yatay ve dikey hareketlerini algılar ve analog değerler olarak Arduino'ya gönderir.</a:t>
            </a:r>
          </a:p>
          <a:p>
            <a:pPr>
              <a:lnSpc>
                <a:spcPts val="2659"/>
              </a:lnSpc>
            </a:pPr>
          </a:p>
          <a:p>
            <a:pPr marL="410209" indent="-205105" lvl="1">
              <a:lnSpc>
                <a:spcPts val="2659"/>
              </a:lnSpc>
              <a:buFont typeface="Arial"/>
              <a:buChar char="•"/>
            </a:pPr>
            <a:r>
              <a:rPr lang="en-US" sz="1899">
                <a:solidFill>
                  <a:srgbClr val="000000"/>
                </a:solidFill>
                <a:latin typeface="Body Text Bold"/>
              </a:rPr>
              <a:t>Dijital İletişim: </a:t>
            </a:r>
            <a:r>
              <a:rPr lang="en-US" sz="1899">
                <a:solidFill>
                  <a:srgbClr val="000000"/>
                </a:solidFill>
                <a:latin typeface="Body Text"/>
              </a:rPr>
              <a:t>Joystick Modülü, joystickin düğmeleri için iki adet dijital çıkış sağlar. Bu düğmeler genellikle joystickin üzerinde bulunur ve basılıp bırakıldığında dijital sinyaller üretir.</a:t>
            </a:r>
          </a:p>
          <a:p>
            <a:pPr>
              <a:lnSpc>
                <a:spcPts val="2659"/>
              </a:lnSpc>
            </a:pPr>
          </a:p>
          <a:p>
            <a:pPr marL="410209" indent="-205105" lvl="1">
              <a:lnSpc>
                <a:spcPts val="2659"/>
              </a:lnSpc>
              <a:buFont typeface="Arial"/>
              <a:buChar char="•"/>
            </a:pPr>
            <a:r>
              <a:rPr lang="en-US" sz="1899">
                <a:solidFill>
                  <a:srgbClr val="000000"/>
                </a:solidFill>
                <a:latin typeface="Body Text Bold"/>
              </a:rPr>
              <a:t>Kolay Kurulum:</a:t>
            </a:r>
            <a:r>
              <a:rPr lang="en-US" sz="1899">
                <a:solidFill>
                  <a:srgbClr val="000000"/>
                </a:solidFill>
                <a:latin typeface="Body Text"/>
              </a:rPr>
              <a:t> Modül, Arduino ile hızlı ve kolay bir şekilde bağlantı kurmanızı sağlar. Analog ve dijital sinyalleri Arduino'nun analog ve dijital giriş/çıkış pinlerine bağlayarak projenize entegre edebilirsiniz.</a:t>
            </a:r>
          </a:p>
          <a:p>
            <a:pPr>
              <a:lnSpc>
                <a:spcPts val="2659"/>
              </a:lnSpc>
            </a:pPr>
          </a:p>
          <a:p>
            <a:pPr marL="410209" indent="-205105" lvl="1">
              <a:lnSpc>
                <a:spcPts val="2659"/>
              </a:lnSpc>
              <a:buFont typeface="Arial"/>
              <a:buChar char="•"/>
            </a:pPr>
            <a:r>
              <a:rPr lang="en-US" sz="1899">
                <a:solidFill>
                  <a:srgbClr val="000000"/>
                </a:solidFill>
                <a:latin typeface="Body Text Bold"/>
              </a:rPr>
              <a:t>Hassas Hareket Algılama: </a:t>
            </a:r>
            <a:r>
              <a:rPr lang="en-US" sz="1899">
                <a:solidFill>
                  <a:srgbClr val="000000"/>
                </a:solidFill>
                <a:latin typeface="Body Text"/>
              </a:rPr>
              <a:t>Joystick Modülü, hassas hareket algılama yeteneği sayesinde kullanıcıya düşük sürtünme ve yüksek tepkime sunar. Bu, hassas kontrol sağlamak için idealdir.</a:t>
            </a:r>
          </a:p>
          <a:p>
            <a:pPr>
              <a:lnSpc>
                <a:spcPts val="2659"/>
              </a:lnSpc>
            </a:pPr>
          </a:p>
          <a:p>
            <a:pPr marL="410209" indent="-205105" lvl="1">
              <a:lnSpc>
                <a:spcPts val="2659"/>
              </a:lnSpc>
              <a:buFont typeface="Arial"/>
              <a:buChar char="•"/>
            </a:pPr>
            <a:r>
              <a:rPr lang="en-US" sz="1899">
                <a:solidFill>
                  <a:srgbClr val="000000"/>
                </a:solidFill>
                <a:latin typeface="Body Text Bold"/>
              </a:rPr>
              <a:t>Geniş Uygulama Alanı: </a:t>
            </a:r>
            <a:r>
              <a:rPr lang="en-US" sz="1899">
                <a:solidFill>
                  <a:srgbClr val="000000"/>
                </a:solidFill>
                <a:latin typeface="Body Text"/>
              </a:rPr>
              <a:t>Joystick Modülü, robotik projeler, oyun kumandaları, RC araçlar, kontrol sistemleri ve diğer interaktif projeler gibi çeşitli uygulamalarda kullanılabilir.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738092" y="-102870"/>
            <a:ext cx="10278104" cy="10389870"/>
            <a:chOff x="0" y="0"/>
            <a:chExt cx="5956300" cy="6021070"/>
          </a:xfrm>
        </p:grpSpPr>
        <p:sp>
          <p:nvSpPr>
            <p:cNvPr name="Freeform 3" id="3"/>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38509" t="0" r="-12932" b="0"/>
              </a:stretch>
            </a:blipFill>
          </p:spPr>
        </p:sp>
      </p:grpSp>
      <p:grpSp>
        <p:nvGrpSpPr>
          <p:cNvPr name="Group 4" id="4"/>
          <p:cNvGrpSpPr/>
          <p:nvPr/>
        </p:nvGrpSpPr>
        <p:grpSpPr>
          <a:xfrm rot="0">
            <a:off x="16747355" y="1028700"/>
            <a:ext cx="511945" cy="538123"/>
            <a:chOff x="0" y="0"/>
            <a:chExt cx="708495" cy="744724"/>
          </a:xfrm>
        </p:grpSpPr>
        <p:sp>
          <p:nvSpPr>
            <p:cNvPr name="Freeform 5" id="5"/>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8540117"/>
            <a:ext cx="1554784" cy="863600"/>
          </a:xfrm>
          <a:prstGeom prst="rect">
            <a:avLst/>
          </a:prstGeom>
        </p:spPr>
        <p:txBody>
          <a:bodyPr anchor="t" rtlCol="false" tIns="0" lIns="0" bIns="0" rIns="0">
            <a:spAutoFit/>
          </a:bodyPr>
          <a:lstStyle/>
          <a:p>
            <a:pPr algn="l" marL="0" indent="0" lvl="0">
              <a:lnSpc>
                <a:spcPts val="6999"/>
              </a:lnSpc>
              <a:spcBef>
                <a:spcPct val="0"/>
              </a:spcBef>
            </a:pPr>
            <a:r>
              <a:rPr lang="en-US" sz="4999" spc="-249">
                <a:solidFill>
                  <a:srgbClr val="D18A3C"/>
                </a:solidFill>
                <a:latin typeface="Archivo Black Bold"/>
              </a:rPr>
              <a:t>10</a:t>
            </a:r>
          </a:p>
        </p:txBody>
      </p:sp>
      <p:sp>
        <p:nvSpPr>
          <p:cNvPr name="TextBox 8" id="8"/>
          <p:cNvSpPr txBox="true"/>
          <p:nvPr/>
        </p:nvSpPr>
        <p:spPr>
          <a:xfrm rot="0">
            <a:off x="8137738" y="751026"/>
            <a:ext cx="7985658" cy="979171"/>
          </a:xfrm>
          <a:prstGeom prst="rect">
            <a:avLst/>
          </a:prstGeom>
        </p:spPr>
        <p:txBody>
          <a:bodyPr anchor="t" rtlCol="false" tIns="0" lIns="0" bIns="0" rIns="0">
            <a:spAutoFit/>
          </a:bodyPr>
          <a:lstStyle/>
          <a:p>
            <a:pPr algn="r">
              <a:lnSpc>
                <a:spcPts val="7979"/>
              </a:lnSpc>
            </a:pPr>
            <a:r>
              <a:rPr lang="en-US" sz="5699">
                <a:solidFill>
                  <a:srgbClr val="313131"/>
                </a:solidFill>
                <a:latin typeface="Archivo Black"/>
              </a:rPr>
              <a:t>BLOK DIYAGRAM</a:t>
            </a:r>
          </a:p>
        </p:txBody>
      </p:sp>
      <p:grpSp>
        <p:nvGrpSpPr>
          <p:cNvPr name="Group 9" id="9"/>
          <p:cNvGrpSpPr/>
          <p:nvPr/>
        </p:nvGrpSpPr>
        <p:grpSpPr>
          <a:xfrm rot="0">
            <a:off x="10288584" y="3082031"/>
            <a:ext cx="3573445" cy="3201283"/>
            <a:chOff x="0" y="0"/>
            <a:chExt cx="1269382" cy="1137181"/>
          </a:xfrm>
        </p:grpSpPr>
        <p:sp>
          <p:nvSpPr>
            <p:cNvPr name="Freeform 10" id="10"/>
            <p:cNvSpPr/>
            <p:nvPr/>
          </p:nvSpPr>
          <p:spPr>
            <a:xfrm flipH="false" flipV="false" rot="0">
              <a:off x="0" y="0"/>
              <a:ext cx="1269382" cy="1137181"/>
            </a:xfrm>
            <a:custGeom>
              <a:avLst/>
              <a:gdLst/>
              <a:ahLst/>
              <a:cxnLst/>
              <a:rect r="r" b="b" t="t" l="l"/>
              <a:pathLst>
                <a:path h="1137181" w="1269382">
                  <a:moveTo>
                    <a:pt x="54163" y="0"/>
                  </a:moveTo>
                  <a:lnTo>
                    <a:pt x="1215219" y="0"/>
                  </a:lnTo>
                  <a:cubicBezTo>
                    <a:pt x="1245133" y="0"/>
                    <a:pt x="1269382" y="24250"/>
                    <a:pt x="1269382" y="54163"/>
                  </a:cubicBezTo>
                  <a:lnTo>
                    <a:pt x="1269382" y="1083018"/>
                  </a:lnTo>
                  <a:cubicBezTo>
                    <a:pt x="1269382" y="1112931"/>
                    <a:pt x="1245133" y="1137181"/>
                    <a:pt x="1215219" y="1137181"/>
                  </a:cubicBezTo>
                  <a:lnTo>
                    <a:pt x="54163" y="1137181"/>
                  </a:lnTo>
                  <a:cubicBezTo>
                    <a:pt x="24250" y="1137181"/>
                    <a:pt x="0" y="1112931"/>
                    <a:pt x="0" y="1083018"/>
                  </a:cubicBezTo>
                  <a:lnTo>
                    <a:pt x="0" y="54163"/>
                  </a:lnTo>
                  <a:cubicBezTo>
                    <a:pt x="0" y="24250"/>
                    <a:pt x="24250" y="0"/>
                    <a:pt x="54163" y="0"/>
                  </a:cubicBezTo>
                  <a:close/>
                </a:path>
              </a:pathLst>
            </a:custGeom>
            <a:solidFill>
              <a:srgbClr val="000000">
                <a:alpha val="0"/>
              </a:srgbClr>
            </a:solidFill>
            <a:ln w="47625">
              <a:solidFill>
                <a:srgbClr val="000000"/>
              </a:solidFill>
            </a:ln>
          </p:spPr>
        </p:sp>
        <p:sp>
          <p:nvSpPr>
            <p:cNvPr name="TextBox 11" id="11"/>
            <p:cNvSpPr txBox="true"/>
            <p:nvPr/>
          </p:nvSpPr>
          <p:spPr>
            <a:xfrm>
              <a:off x="0" y="-76200"/>
              <a:ext cx="812800" cy="889000"/>
            </a:xfrm>
            <a:prstGeom prst="rect">
              <a:avLst/>
            </a:prstGeom>
          </p:spPr>
          <p:txBody>
            <a:bodyPr anchor="ctr" rtlCol="false" tIns="50800" lIns="50800" bIns="50800" rIns="50800"/>
            <a:lstStyle/>
            <a:p>
              <a:pPr algn="ctr">
                <a:lnSpc>
                  <a:spcPts val="6299"/>
                </a:lnSpc>
              </a:pPr>
              <a:r>
                <a:rPr lang="en-US" sz="4499">
                  <a:solidFill>
                    <a:srgbClr val="000000"/>
                  </a:solidFill>
                  <a:latin typeface="Abril Fatface"/>
                </a:rPr>
                <a:t>MCU</a:t>
              </a:r>
            </a:p>
            <a:p>
              <a:pPr algn="ctr">
                <a:lnSpc>
                  <a:spcPts val="4059"/>
                </a:lnSpc>
                <a:spcBef>
                  <a:spcPct val="0"/>
                </a:spcBef>
              </a:pPr>
              <a:r>
                <a:rPr lang="en-US" sz="2899">
                  <a:solidFill>
                    <a:srgbClr val="000000"/>
                  </a:solidFill>
                  <a:latin typeface="Abril Fatface"/>
                </a:rPr>
                <a:t>PIC18F46K22</a:t>
              </a:r>
            </a:p>
          </p:txBody>
        </p:sp>
      </p:grpSp>
      <p:sp>
        <p:nvSpPr>
          <p:cNvPr name="Freeform 12" id="12"/>
          <p:cNvSpPr/>
          <p:nvPr/>
        </p:nvSpPr>
        <p:spPr>
          <a:xfrm flipH="false" flipV="false" rot="0">
            <a:off x="10149746" y="8031843"/>
            <a:ext cx="1104644" cy="1104644"/>
          </a:xfrm>
          <a:custGeom>
            <a:avLst/>
            <a:gdLst/>
            <a:ahLst/>
            <a:cxnLst/>
            <a:rect r="r" b="b" t="t" l="l"/>
            <a:pathLst>
              <a:path h="1104644" w="1104644">
                <a:moveTo>
                  <a:pt x="0" y="0"/>
                </a:moveTo>
                <a:lnTo>
                  <a:pt x="1104644" y="0"/>
                </a:lnTo>
                <a:lnTo>
                  <a:pt x="1104644" y="1104644"/>
                </a:lnTo>
                <a:lnTo>
                  <a:pt x="0" y="11046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618889" y="8031843"/>
            <a:ext cx="1104644" cy="1104644"/>
          </a:xfrm>
          <a:custGeom>
            <a:avLst/>
            <a:gdLst/>
            <a:ahLst/>
            <a:cxnLst/>
            <a:rect r="r" b="b" t="t" l="l"/>
            <a:pathLst>
              <a:path h="1104644" w="1104644">
                <a:moveTo>
                  <a:pt x="0" y="0"/>
                </a:moveTo>
                <a:lnTo>
                  <a:pt x="1104645" y="0"/>
                </a:lnTo>
                <a:lnTo>
                  <a:pt x="1104645" y="1104644"/>
                </a:lnTo>
                <a:lnTo>
                  <a:pt x="0" y="11046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3088033" y="8031843"/>
            <a:ext cx="1104644" cy="1104644"/>
          </a:xfrm>
          <a:custGeom>
            <a:avLst/>
            <a:gdLst/>
            <a:ahLst/>
            <a:cxnLst/>
            <a:rect r="r" b="b" t="t" l="l"/>
            <a:pathLst>
              <a:path h="1104644" w="1104644">
                <a:moveTo>
                  <a:pt x="0" y="0"/>
                </a:moveTo>
                <a:lnTo>
                  <a:pt x="1104645" y="0"/>
                </a:lnTo>
                <a:lnTo>
                  <a:pt x="1104645" y="1104644"/>
                </a:lnTo>
                <a:lnTo>
                  <a:pt x="0" y="11046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0">
            <a:off x="10336857" y="6521145"/>
            <a:ext cx="733264" cy="1272867"/>
            <a:chOff x="0" y="0"/>
            <a:chExt cx="977686" cy="1697156"/>
          </a:xfrm>
        </p:grpSpPr>
        <p:sp>
          <p:nvSpPr>
            <p:cNvPr name="AutoShape 16" id="16"/>
            <p:cNvSpPr/>
            <p:nvPr/>
          </p:nvSpPr>
          <p:spPr>
            <a:xfrm flipV="true">
              <a:off x="486793" y="0"/>
              <a:ext cx="0" cy="1697156"/>
            </a:xfrm>
            <a:prstGeom prst="line">
              <a:avLst/>
            </a:prstGeom>
            <a:ln cap="flat" w="37664">
              <a:solidFill>
                <a:srgbClr val="000000"/>
              </a:solidFill>
              <a:prstDash val="solid"/>
              <a:headEnd type="none" len="sm" w="sm"/>
              <a:tailEnd type="arrow" len="sm" w="med"/>
            </a:ln>
          </p:spPr>
        </p:sp>
        <p:sp>
          <p:nvSpPr>
            <p:cNvPr name="TextBox 17" id="17"/>
            <p:cNvSpPr txBox="true"/>
            <p:nvPr/>
          </p:nvSpPr>
          <p:spPr>
            <a:xfrm rot="-5400000">
              <a:off x="-282240" y="668880"/>
              <a:ext cx="866725" cy="359394"/>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X Data</a:t>
              </a:r>
            </a:p>
          </p:txBody>
        </p:sp>
        <p:sp>
          <p:nvSpPr>
            <p:cNvPr name="TextBox 18" id="18"/>
            <p:cNvSpPr txBox="true"/>
            <p:nvPr/>
          </p:nvSpPr>
          <p:spPr>
            <a:xfrm rot="-5400000">
              <a:off x="374264" y="668880"/>
              <a:ext cx="847451" cy="359394"/>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Y Data</a:t>
              </a:r>
            </a:p>
          </p:txBody>
        </p:sp>
      </p:grpSp>
      <p:grpSp>
        <p:nvGrpSpPr>
          <p:cNvPr name="Group 19" id="19"/>
          <p:cNvGrpSpPr/>
          <p:nvPr/>
        </p:nvGrpSpPr>
        <p:grpSpPr>
          <a:xfrm rot="0">
            <a:off x="11804579" y="6521145"/>
            <a:ext cx="733264" cy="1272867"/>
            <a:chOff x="0" y="0"/>
            <a:chExt cx="977686" cy="1697156"/>
          </a:xfrm>
        </p:grpSpPr>
        <p:sp>
          <p:nvSpPr>
            <p:cNvPr name="AutoShape 20" id="20"/>
            <p:cNvSpPr/>
            <p:nvPr/>
          </p:nvSpPr>
          <p:spPr>
            <a:xfrm flipV="true">
              <a:off x="486793" y="0"/>
              <a:ext cx="0" cy="1697156"/>
            </a:xfrm>
            <a:prstGeom prst="line">
              <a:avLst/>
            </a:prstGeom>
            <a:ln cap="flat" w="37664">
              <a:solidFill>
                <a:srgbClr val="000000"/>
              </a:solidFill>
              <a:prstDash val="solid"/>
              <a:headEnd type="none" len="sm" w="sm"/>
              <a:tailEnd type="arrow" len="sm" w="med"/>
            </a:ln>
          </p:spPr>
        </p:sp>
        <p:sp>
          <p:nvSpPr>
            <p:cNvPr name="TextBox 21" id="21"/>
            <p:cNvSpPr txBox="true"/>
            <p:nvPr/>
          </p:nvSpPr>
          <p:spPr>
            <a:xfrm rot="-5400000">
              <a:off x="-282240" y="668880"/>
              <a:ext cx="866725" cy="359394"/>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X Data</a:t>
              </a:r>
            </a:p>
          </p:txBody>
        </p:sp>
        <p:sp>
          <p:nvSpPr>
            <p:cNvPr name="TextBox 22" id="22"/>
            <p:cNvSpPr txBox="true"/>
            <p:nvPr/>
          </p:nvSpPr>
          <p:spPr>
            <a:xfrm rot="-5400000">
              <a:off x="374264" y="668880"/>
              <a:ext cx="847451" cy="359394"/>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Y Data</a:t>
              </a:r>
            </a:p>
          </p:txBody>
        </p:sp>
      </p:grpSp>
      <p:grpSp>
        <p:nvGrpSpPr>
          <p:cNvPr name="Group 23" id="23"/>
          <p:cNvGrpSpPr/>
          <p:nvPr/>
        </p:nvGrpSpPr>
        <p:grpSpPr>
          <a:xfrm rot="0">
            <a:off x="13273723" y="6521145"/>
            <a:ext cx="733264" cy="1272867"/>
            <a:chOff x="0" y="0"/>
            <a:chExt cx="977686" cy="1697156"/>
          </a:xfrm>
        </p:grpSpPr>
        <p:sp>
          <p:nvSpPr>
            <p:cNvPr name="AutoShape 24" id="24"/>
            <p:cNvSpPr/>
            <p:nvPr/>
          </p:nvSpPr>
          <p:spPr>
            <a:xfrm flipV="true">
              <a:off x="486793" y="0"/>
              <a:ext cx="0" cy="1697156"/>
            </a:xfrm>
            <a:prstGeom prst="line">
              <a:avLst/>
            </a:prstGeom>
            <a:ln cap="flat" w="37664">
              <a:solidFill>
                <a:srgbClr val="000000"/>
              </a:solidFill>
              <a:prstDash val="solid"/>
              <a:headEnd type="none" len="sm" w="sm"/>
              <a:tailEnd type="arrow" len="sm" w="med"/>
            </a:ln>
          </p:spPr>
        </p:sp>
        <p:sp>
          <p:nvSpPr>
            <p:cNvPr name="TextBox 25" id="25"/>
            <p:cNvSpPr txBox="true"/>
            <p:nvPr/>
          </p:nvSpPr>
          <p:spPr>
            <a:xfrm rot="-5400000">
              <a:off x="-282240" y="668880"/>
              <a:ext cx="866725" cy="359394"/>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X Data</a:t>
              </a:r>
            </a:p>
          </p:txBody>
        </p:sp>
        <p:sp>
          <p:nvSpPr>
            <p:cNvPr name="TextBox 26" id="26"/>
            <p:cNvSpPr txBox="true"/>
            <p:nvPr/>
          </p:nvSpPr>
          <p:spPr>
            <a:xfrm rot="-5400000">
              <a:off x="374264" y="668880"/>
              <a:ext cx="847451" cy="359394"/>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Y Data</a:t>
              </a:r>
            </a:p>
          </p:txBody>
        </p:sp>
      </p:grpSp>
      <p:sp>
        <p:nvSpPr>
          <p:cNvPr name="Freeform 27" id="27"/>
          <p:cNvSpPr/>
          <p:nvPr/>
        </p:nvSpPr>
        <p:spPr>
          <a:xfrm flipH="true" flipV="false" rot="0">
            <a:off x="5540012" y="3546748"/>
            <a:ext cx="3154226" cy="3667705"/>
          </a:xfrm>
          <a:custGeom>
            <a:avLst/>
            <a:gdLst/>
            <a:ahLst/>
            <a:cxnLst/>
            <a:rect r="r" b="b" t="t" l="l"/>
            <a:pathLst>
              <a:path h="3667705" w="3154226">
                <a:moveTo>
                  <a:pt x="3154226" y="0"/>
                </a:moveTo>
                <a:lnTo>
                  <a:pt x="0" y="0"/>
                </a:lnTo>
                <a:lnTo>
                  <a:pt x="0" y="3667704"/>
                </a:lnTo>
                <a:lnTo>
                  <a:pt x="3154226" y="3667704"/>
                </a:lnTo>
                <a:lnTo>
                  <a:pt x="3154226"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8" id="28"/>
          <p:cNvGrpSpPr/>
          <p:nvPr/>
        </p:nvGrpSpPr>
        <p:grpSpPr>
          <a:xfrm rot="0">
            <a:off x="8694238" y="3930832"/>
            <a:ext cx="1272867" cy="524477"/>
            <a:chOff x="0" y="0"/>
            <a:chExt cx="1697156" cy="699303"/>
          </a:xfrm>
        </p:grpSpPr>
        <p:sp>
          <p:nvSpPr>
            <p:cNvPr name="AutoShape 29" id="29"/>
            <p:cNvSpPr/>
            <p:nvPr/>
          </p:nvSpPr>
          <p:spPr>
            <a:xfrm flipH="true">
              <a:off x="0" y="349651"/>
              <a:ext cx="1697156" cy="0"/>
            </a:xfrm>
            <a:prstGeom prst="line">
              <a:avLst/>
            </a:prstGeom>
            <a:ln cap="flat" w="37664">
              <a:solidFill>
                <a:srgbClr val="000000"/>
              </a:solidFill>
              <a:prstDash val="solid"/>
              <a:headEnd type="none" len="sm" w="sm"/>
              <a:tailEnd type="arrow" len="sm" w="med"/>
            </a:ln>
          </p:spPr>
        </p:sp>
        <p:sp>
          <p:nvSpPr>
            <p:cNvPr name="TextBox 30" id="30"/>
            <p:cNvSpPr txBox="true"/>
            <p:nvPr/>
          </p:nvSpPr>
          <p:spPr>
            <a:xfrm rot="0">
              <a:off x="140366" y="-28575"/>
              <a:ext cx="1416424" cy="359394"/>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Direction</a:t>
              </a:r>
            </a:p>
          </p:txBody>
        </p:sp>
        <p:sp>
          <p:nvSpPr>
            <p:cNvPr name="TextBox 31" id="31"/>
            <p:cNvSpPr txBox="true"/>
            <p:nvPr/>
          </p:nvSpPr>
          <p:spPr>
            <a:xfrm rot="0">
              <a:off x="424852" y="339909"/>
              <a:ext cx="847451" cy="359394"/>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Pulse</a:t>
              </a:r>
            </a:p>
          </p:txBody>
        </p:sp>
      </p:grpSp>
      <p:grpSp>
        <p:nvGrpSpPr>
          <p:cNvPr name="Group 32" id="32"/>
          <p:cNvGrpSpPr/>
          <p:nvPr/>
        </p:nvGrpSpPr>
        <p:grpSpPr>
          <a:xfrm rot="0">
            <a:off x="8694238" y="4490619"/>
            <a:ext cx="1272867" cy="524477"/>
            <a:chOff x="0" y="0"/>
            <a:chExt cx="1697156" cy="699303"/>
          </a:xfrm>
        </p:grpSpPr>
        <p:sp>
          <p:nvSpPr>
            <p:cNvPr name="AutoShape 33" id="33"/>
            <p:cNvSpPr/>
            <p:nvPr/>
          </p:nvSpPr>
          <p:spPr>
            <a:xfrm flipH="true">
              <a:off x="0" y="349651"/>
              <a:ext cx="1697156" cy="0"/>
            </a:xfrm>
            <a:prstGeom prst="line">
              <a:avLst/>
            </a:prstGeom>
            <a:ln cap="flat" w="37664">
              <a:solidFill>
                <a:srgbClr val="000000"/>
              </a:solidFill>
              <a:prstDash val="solid"/>
              <a:headEnd type="none" len="sm" w="sm"/>
              <a:tailEnd type="arrow" len="sm" w="med"/>
            </a:ln>
          </p:spPr>
        </p:sp>
        <p:sp>
          <p:nvSpPr>
            <p:cNvPr name="TextBox 34" id="34"/>
            <p:cNvSpPr txBox="true"/>
            <p:nvPr/>
          </p:nvSpPr>
          <p:spPr>
            <a:xfrm rot="0">
              <a:off x="140366" y="-28575"/>
              <a:ext cx="1416424" cy="359394"/>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Direction</a:t>
              </a:r>
            </a:p>
          </p:txBody>
        </p:sp>
        <p:sp>
          <p:nvSpPr>
            <p:cNvPr name="TextBox 35" id="35"/>
            <p:cNvSpPr txBox="true"/>
            <p:nvPr/>
          </p:nvSpPr>
          <p:spPr>
            <a:xfrm rot="0">
              <a:off x="424852" y="339909"/>
              <a:ext cx="847451" cy="359394"/>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Pulse</a:t>
              </a:r>
            </a:p>
          </p:txBody>
        </p:sp>
      </p:grpSp>
      <p:grpSp>
        <p:nvGrpSpPr>
          <p:cNvPr name="Group 36" id="36"/>
          <p:cNvGrpSpPr/>
          <p:nvPr/>
        </p:nvGrpSpPr>
        <p:grpSpPr>
          <a:xfrm rot="0">
            <a:off x="8694238" y="5050406"/>
            <a:ext cx="1272867" cy="524477"/>
            <a:chOff x="0" y="0"/>
            <a:chExt cx="1697156" cy="699303"/>
          </a:xfrm>
        </p:grpSpPr>
        <p:sp>
          <p:nvSpPr>
            <p:cNvPr name="AutoShape 37" id="37"/>
            <p:cNvSpPr/>
            <p:nvPr/>
          </p:nvSpPr>
          <p:spPr>
            <a:xfrm flipH="true">
              <a:off x="0" y="349651"/>
              <a:ext cx="1697156" cy="0"/>
            </a:xfrm>
            <a:prstGeom prst="line">
              <a:avLst/>
            </a:prstGeom>
            <a:ln cap="flat" w="37664">
              <a:solidFill>
                <a:srgbClr val="000000"/>
              </a:solidFill>
              <a:prstDash val="solid"/>
              <a:headEnd type="none" len="sm" w="sm"/>
              <a:tailEnd type="arrow" len="sm" w="med"/>
            </a:ln>
          </p:spPr>
        </p:sp>
        <p:sp>
          <p:nvSpPr>
            <p:cNvPr name="TextBox 38" id="38"/>
            <p:cNvSpPr txBox="true"/>
            <p:nvPr/>
          </p:nvSpPr>
          <p:spPr>
            <a:xfrm rot="0">
              <a:off x="140366" y="-28575"/>
              <a:ext cx="1416424" cy="359394"/>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Direction</a:t>
              </a:r>
            </a:p>
          </p:txBody>
        </p:sp>
        <p:sp>
          <p:nvSpPr>
            <p:cNvPr name="TextBox 39" id="39"/>
            <p:cNvSpPr txBox="true"/>
            <p:nvPr/>
          </p:nvSpPr>
          <p:spPr>
            <a:xfrm rot="0">
              <a:off x="424852" y="339909"/>
              <a:ext cx="847451" cy="359394"/>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Pulse</a:t>
              </a:r>
            </a:p>
          </p:txBody>
        </p:sp>
      </p:grpSp>
      <p:grpSp>
        <p:nvGrpSpPr>
          <p:cNvPr name="Group 40" id="40"/>
          <p:cNvGrpSpPr/>
          <p:nvPr/>
        </p:nvGrpSpPr>
        <p:grpSpPr>
          <a:xfrm rot="0">
            <a:off x="8694238" y="5610194"/>
            <a:ext cx="1272867" cy="524477"/>
            <a:chOff x="0" y="0"/>
            <a:chExt cx="1697156" cy="699303"/>
          </a:xfrm>
        </p:grpSpPr>
        <p:sp>
          <p:nvSpPr>
            <p:cNvPr name="AutoShape 41" id="41"/>
            <p:cNvSpPr/>
            <p:nvPr/>
          </p:nvSpPr>
          <p:spPr>
            <a:xfrm flipH="true">
              <a:off x="0" y="349651"/>
              <a:ext cx="1697156" cy="0"/>
            </a:xfrm>
            <a:prstGeom prst="line">
              <a:avLst/>
            </a:prstGeom>
            <a:ln cap="flat" w="37664">
              <a:solidFill>
                <a:srgbClr val="000000"/>
              </a:solidFill>
              <a:prstDash val="solid"/>
              <a:headEnd type="none" len="sm" w="sm"/>
              <a:tailEnd type="arrow" len="sm" w="med"/>
            </a:ln>
          </p:spPr>
        </p:sp>
        <p:sp>
          <p:nvSpPr>
            <p:cNvPr name="TextBox 42" id="42"/>
            <p:cNvSpPr txBox="true"/>
            <p:nvPr/>
          </p:nvSpPr>
          <p:spPr>
            <a:xfrm rot="0">
              <a:off x="140366" y="-28575"/>
              <a:ext cx="1416424" cy="359394"/>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Direction</a:t>
              </a:r>
            </a:p>
          </p:txBody>
        </p:sp>
        <p:sp>
          <p:nvSpPr>
            <p:cNvPr name="TextBox 43" id="43"/>
            <p:cNvSpPr txBox="true"/>
            <p:nvPr/>
          </p:nvSpPr>
          <p:spPr>
            <a:xfrm rot="0">
              <a:off x="424852" y="339909"/>
              <a:ext cx="847451" cy="359394"/>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Pulse</a:t>
              </a:r>
            </a:p>
          </p:txBody>
        </p:sp>
      </p:grpSp>
      <p:grpSp>
        <p:nvGrpSpPr>
          <p:cNvPr name="Group 44" id="44"/>
          <p:cNvGrpSpPr/>
          <p:nvPr/>
        </p:nvGrpSpPr>
        <p:grpSpPr>
          <a:xfrm rot="0">
            <a:off x="8694238" y="3373266"/>
            <a:ext cx="1272867" cy="524477"/>
            <a:chOff x="0" y="0"/>
            <a:chExt cx="1697156" cy="699303"/>
          </a:xfrm>
        </p:grpSpPr>
        <p:sp>
          <p:nvSpPr>
            <p:cNvPr name="AutoShape 45" id="45"/>
            <p:cNvSpPr/>
            <p:nvPr/>
          </p:nvSpPr>
          <p:spPr>
            <a:xfrm flipH="true">
              <a:off x="0" y="349651"/>
              <a:ext cx="1697156" cy="0"/>
            </a:xfrm>
            <a:prstGeom prst="line">
              <a:avLst/>
            </a:prstGeom>
            <a:ln cap="flat" w="37664">
              <a:solidFill>
                <a:srgbClr val="000000"/>
              </a:solidFill>
              <a:prstDash val="solid"/>
              <a:headEnd type="none" len="sm" w="sm"/>
              <a:tailEnd type="arrow" len="sm" w="med"/>
            </a:ln>
          </p:spPr>
        </p:sp>
        <p:sp>
          <p:nvSpPr>
            <p:cNvPr name="TextBox 46" id="46"/>
            <p:cNvSpPr txBox="true"/>
            <p:nvPr/>
          </p:nvSpPr>
          <p:spPr>
            <a:xfrm rot="0">
              <a:off x="140366" y="-28575"/>
              <a:ext cx="1416424" cy="359394"/>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Direction</a:t>
              </a:r>
            </a:p>
          </p:txBody>
        </p:sp>
        <p:sp>
          <p:nvSpPr>
            <p:cNvPr name="TextBox 47" id="47"/>
            <p:cNvSpPr txBox="true"/>
            <p:nvPr/>
          </p:nvSpPr>
          <p:spPr>
            <a:xfrm rot="0">
              <a:off x="424852" y="339909"/>
              <a:ext cx="847451" cy="359394"/>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Pulse</a:t>
              </a:r>
            </a:p>
          </p:txBody>
        </p:sp>
      </p:grpSp>
      <p:grpSp>
        <p:nvGrpSpPr>
          <p:cNvPr name="Group 48" id="48"/>
          <p:cNvGrpSpPr/>
          <p:nvPr/>
        </p:nvGrpSpPr>
        <p:grpSpPr>
          <a:xfrm rot="0">
            <a:off x="14288060" y="4705428"/>
            <a:ext cx="3719268" cy="958380"/>
            <a:chOff x="0" y="0"/>
            <a:chExt cx="4959023" cy="1277841"/>
          </a:xfrm>
        </p:grpSpPr>
        <p:sp>
          <p:nvSpPr>
            <p:cNvPr name="Freeform 49" id="49"/>
            <p:cNvSpPr/>
            <p:nvPr/>
          </p:nvSpPr>
          <p:spPr>
            <a:xfrm flipH="false" flipV="false" rot="0">
              <a:off x="1490860" y="0"/>
              <a:ext cx="2274252" cy="1277841"/>
            </a:xfrm>
            <a:custGeom>
              <a:avLst/>
              <a:gdLst/>
              <a:ahLst/>
              <a:cxnLst/>
              <a:rect r="r" b="b" t="t" l="l"/>
              <a:pathLst>
                <a:path h="1277841" w="2274252">
                  <a:moveTo>
                    <a:pt x="0" y="0"/>
                  </a:moveTo>
                  <a:lnTo>
                    <a:pt x="2274252" y="0"/>
                  </a:lnTo>
                  <a:lnTo>
                    <a:pt x="2274252" y="1277841"/>
                  </a:lnTo>
                  <a:lnTo>
                    <a:pt x="0" y="1277841"/>
                  </a:lnTo>
                  <a:lnTo>
                    <a:pt x="0" y="0"/>
                  </a:lnTo>
                  <a:close/>
                </a:path>
              </a:pathLst>
            </a:custGeom>
            <a:blipFill>
              <a:blip r:embed="rId7"/>
              <a:stretch>
                <a:fillRect l="0" t="0" r="0" b="0"/>
              </a:stretch>
            </a:blipFill>
          </p:spPr>
        </p:sp>
        <p:sp>
          <p:nvSpPr>
            <p:cNvPr name="AutoShape 50" id="50"/>
            <p:cNvSpPr/>
            <p:nvPr/>
          </p:nvSpPr>
          <p:spPr>
            <a:xfrm flipH="true">
              <a:off x="0" y="527971"/>
              <a:ext cx="1697156" cy="0"/>
            </a:xfrm>
            <a:prstGeom prst="line">
              <a:avLst/>
            </a:prstGeom>
            <a:ln cap="flat" w="37664">
              <a:solidFill>
                <a:srgbClr val="000000"/>
              </a:solidFill>
              <a:prstDash val="solid"/>
              <a:headEnd type="none" len="sm" w="sm"/>
              <a:tailEnd type="arrow" len="sm" w="med"/>
            </a:ln>
          </p:spPr>
        </p:sp>
        <p:sp>
          <p:nvSpPr>
            <p:cNvPr name="TextBox 51" id="51"/>
            <p:cNvSpPr txBox="true"/>
            <p:nvPr/>
          </p:nvSpPr>
          <p:spPr>
            <a:xfrm rot="0">
              <a:off x="140366" y="149744"/>
              <a:ext cx="1416424" cy="359394"/>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Save Move</a:t>
              </a:r>
            </a:p>
          </p:txBody>
        </p:sp>
        <p:sp>
          <p:nvSpPr>
            <p:cNvPr name="TextBox 52" id="52"/>
            <p:cNvSpPr txBox="true"/>
            <p:nvPr/>
          </p:nvSpPr>
          <p:spPr>
            <a:xfrm rot="0">
              <a:off x="424852" y="518228"/>
              <a:ext cx="847451" cy="359394"/>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Input</a:t>
              </a:r>
            </a:p>
          </p:txBody>
        </p:sp>
        <p:sp>
          <p:nvSpPr>
            <p:cNvPr name="TextBox 53" id="53"/>
            <p:cNvSpPr txBox="true"/>
            <p:nvPr/>
          </p:nvSpPr>
          <p:spPr>
            <a:xfrm rot="0">
              <a:off x="3160250" y="395298"/>
              <a:ext cx="1798773" cy="339188"/>
            </a:xfrm>
            <a:prstGeom prst="rect">
              <a:avLst/>
            </a:prstGeom>
          </p:spPr>
          <p:txBody>
            <a:bodyPr anchor="t" rtlCol="false" tIns="0" lIns="0" bIns="0" rIns="0">
              <a:spAutoFit/>
            </a:bodyPr>
            <a:lstStyle/>
            <a:p>
              <a:pPr algn="ctr">
                <a:lnSpc>
                  <a:spcPts val="2144"/>
                </a:lnSpc>
              </a:pPr>
              <a:r>
                <a:rPr lang="en-US" sz="1531">
                  <a:solidFill>
                    <a:srgbClr val="000000"/>
                  </a:solidFill>
                  <a:latin typeface="Abril Fatface"/>
                </a:rPr>
                <a:t>Save</a:t>
              </a:r>
              <a:r>
                <a:rPr lang="en-US" sz="1531">
                  <a:solidFill>
                    <a:srgbClr val="000000"/>
                  </a:solidFill>
                  <a:latin typeface="Abril Fatface"/>
                </a:rPr>
                <a:t> Button</a:t>
              </a:r>
            </a:p>
          </p:txBody>
        </p:sp>
      </p:grpSp>
      <p:sp>
        <p:nvSpPr>
          <p:cNvPr name="Freeform 54" id="54"/>
          <p:cNvSpPr/>
          <p:nvPr/>
        </p:nvSpPr>
        <p:spPr>
          <a:xfrm flipH="false" flipV="false" rot="0">
            <a:off x="15406205" y="3811341"/>
            <a:ext cx="1705689" cy="958380"/>
          </a:xfrm>
          <a:custGeom>
            <a:avLst/>
            <a:gdLst/>
            <a:ahLst/>
            <a:cxnLst/>
            <a:rect r="r" b="b" t="t" l="l"/>
            <a:pathLst>
              <a:path h="958380" w="1705689">
                <a:moveTo>
                  <a:pt x="0" y="0"/>
                </a:moveTo>
                <a:lnTo>
                  <a:pt x="1705689" y="0"/>
                </a:lnTo>
                <a:lnTo>
                  <a:pt x="1705689" y="958380"/>
                </a:lnTo>
                <a:lnTo>
                  <a:pt x="0" y="958380"/>
                </a:lnTo>
                <a:lnTo>
                  <a:pt x="0" y="0"/>
                </a:lnTo>
                <a:close/>
              </a:path>
            </a:pathLst>
          </a:custGeom>
          <a:blipFill>
            <a:blip r:embed="rId7"/>
            <a:stretch>
              <a:fillRect l="0" t="0" r="0" b="0"/>
            </a:stretch>
          </a:blipFill>
        </p:spPr>
      </p:sp>
      <p:sp>
        <p:nvSpPr>
          <p:cNvPr name="AutoShape 55" id="55"/>
          <p:cNvSpPr/>
          <p:nvPr/>
        </p:nvSpPr>
        <p:spPr>
          <a:xfrm flipH="true">
            <a:off x="14288060" y="4290531"/>
            <a:ext cx="1272867" cy="0"/>
          </a:xfrm>
          <a:prstGeom prst="line">
            <a:avLst/>
          </a:prstGeom>
          <a:ln cap="flat" w="28575">
            <a:solidFill>
              <a:srgbClr val="000000"/>
            </a:solidFill>
            <a:prstDash val="solid"/>
            <a:headEnd type="none" len="sm" w="sm"/>
            <a:tailEnd type="arrow" len="sm" w="med"/>
          </a:ln>
        </p:spPr>
      </p:sp>
      <p:sp>
        <p:nvSpPr>
          <p:cNvPr name="TextBox 56" id="56"/>
          <p:cNvSpPr txBox="true"/>
          <p:nvPr/>
        </p:nvSpPr>
        <p:spPr>
          <a:xfrm rot="0">
            <a:off x="14393335" y="3999717"/>
            <a:ext cx="1062318" cy="276689"/>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Play Move</a:t>
            </a:r>
          </a:p>
        </p:txBody>
      </p:sp>
      <p:sp>
        <p:nvSpPr>
          <p:cNvPr name="TextBox 57" id="57"/>
          <p:cNvSpPr txBox="true"/>
          <p:nvPr/>
        </p:nvSpPr>
        <p:spPr>
          <a:xfrm rot="0">
            <a:off x="14606700" y="4276080"/>
            <a:ext cx="635588" cy="276689"/>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Input</a:t>
            </a:r>
          </a:p>
        </p:txBody>
      </p:sp>
      <p:sp>
        <p:nvSpPr>
          <p:cNvPr name="TextBox 58" id="58"/>
          <p:cNvSpPr txBox="true"/>
          <p:nvPr/>
        </p:nvSpPr>
        <p:spPr>
          <a:xfrm rot="0">
            <a:off x="16585494" y="4123774"/>
            <a:ext cx="1421834" cy="261535"/>
          </a:xfrm>
          <a:prstGeom prst="rect">
            <a:avLst/>
          </a:prstGeom>
        </p:spPr>
        <p:txBody>
          <a:bodyPr anchor="t" rtlCol="false" tIns="0" lIns="0" bIns="0" rIns="0">
            <a:spAutoFit/>
          </a:bodyPr>
          <a:lstStyle/>
          <a:p>
            <a:pPr algn="ctr">
              <a:lnSpc>
                <a:spcPts val="2144"/>
              </a:lnSpc>
            </a:pPr>
            <a:r>
              <a:rPr lang="en-US" sz="1531">
                <a:solidFill>
                  <a:srgbClr val="000000"/>
                </a:solidFill>
                <a:latin typeface="Abril Fatface"/>
              </a:rPr>
              <a:t>Repeat </a:t>
            </a:r>
            <a:r>
              <a:rPr lang="en-US" sz="1531">
                <a:solidFill>
                  <a:srgbClr val="000000"/>
                </a:solidFill>
                <a:latin typeface="Abril Fatface"/>
              </a:rPr>
              <a:t>Button</a:t>
            </a:r>
          </a:p>
        </p:txBody>
      </p:sp>
      <p:sp>
        <p:nvSpPr>
          <p:cNvPr name="Freeform 59" id="59"/>
          <p:cNvSpPr/>
          <p:nvPr/>
        </p:nvSpPr>
        <p:spPr>
          <a:xfrm flipH="false" flipV="false" rot="0">
            <a:off x="15406205" y="5562765"/>
            <a:ext cx="1705689" cy="958380"/>
          </a:xfrm>
          <a:custGeom>
            <a:avLst/>
            <a:gdLst/>
            <a:ahLst/>
            <a:cxnLst/>
            <a:rect r="r" b="b" t="t" l="l"/>
            <a:pathLst>
              <a:path h="958380" w="1705689">
                <a:moveTo>
                  <a:pt x="0" y="0"/>
                </a:moveTo>
                <a:lnTo>
                  <a:pt x="1705689" y="0"/>
                </a:lnTo>
                <a:lnTo>
                  <a:pt x="1705689" y="958380"/>
                </a:lnTo>
                <a:lnTo>
                  <a:pt x="0" y="958380"/>
                </a:lnTo>
                <a:lnTo>
                  <a:pt x="0" y="0"/>
                </a:lnTo>
                <a:close/>
              </a:path>
            </a:pathLst>
          </a:custGeom>
          <a:blipFill>
            <a:blip r:embed="rId7"/>
            <a:stretch>
              <a:fillRect l="0" t="0" r="0" b="0"/>
            </a:stretch>
          </a:blipFill>
        </p:spPr>
      </p:sp>
      <p:sp>
        <p:nvSpPr>
          <p:cNvPr name="AutoShape 60" id="60"/>
          <p:cNvSpPr/>
          <p:nvPr/>
        </p:nvSpPr>
        <p:spPr>
          <a:xfrm flipH="true">
            <a:off x="14288060" y="6041955"/>
            <a:ext cx="1272867" cy="0"/>
          </a:xfrm>
          <a:prstGeom prst="line">
            <a:avLst/>
          </a:prstGeom>
          <a:ln cap="flat" w="28575">
            <a:solidFill>
              <a:srgbClr val="000000"/>
            </a:solidFill>
            <a:prstDash val="solid"/>
            <a:headEnd type="none" len="sm" w="sm"/>
            <a:tailEnd type="arrow" len="sm" w="med"/>
          </a:ln>
        </p:spPr>
      </p:sp>
      <p:sp>
        <p:nvSpPr>
          <p:cNvPr name="TextBox 61" id="61"/>
          <p:cNvSpPr txBox="true"/>
          <p:nvPr/>
        </p:nvSpPr>
        <p:spPr>
          <a:xfrm rot="0">
            <a:off x="14288060" y="5750978"/>
            <a:ext cx="1407149" cy="276689"/>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Record Mode</a:t>
            </a:r>
          </a:p>
        </p:txBody>
      </p:sp>
      <p:sp>
        <p:nvSpPr>
          <p:cNvPr name="TextBox 62" id="62"/>
          <p:cNvSpPr txBox="true"/>
          <p:nvPr/>
        </p:nvSpPr>
        <p:spPr>
          <a:xfrm rot="0">
            <a:off x="14606700" y="6027504"/>
            <a:ext cx="635588" cy="276689"/>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Input</a:t>
            </a:r>
          </a:p>
        </p:txBody>
      </p:sp>
      <p:sp>
        <p:nvSpPr>
          <p:cNvPr name="TextBox 63" id="63"/>
          <p:cNvSpPr txBox="true"/>
          <p:nvPr/>
        </p:nvSpPr>
        <p:spPr>
          <a:xfrm rot="0">
            <a:off x="16585494" y="5843857"/>
            <a:ext cx="1421834" cy="261535"/>
          </a:xfrm>
          <a:prstGeom prst="rect">
            <a:avLst/>
          </a:prstGeom>
        </p:spPr>
        <p:txBody>
          <a:bodyPr anchor="t" rtlCol="false" tIns="0" lIns="0" bIns="0" rIns="0">
            <a:spAutoFit/>
          </a:bodyPr>
          <a:lstStyle/>
          <a:p>
            <a:pPr algn="ctr">
              <a:lnSpc>
                <a:spcPts val="2144"/>
              </a:lnSpc>
            </a:pPr>
            <a:r>
              <a:rPr lang="en-US" sz="1531">
                <a:solidFill>
                  <a:srgbClr val="000000"/>
                </a:solidFill>
                <a:latin typeface="Abril Fatface"/>
              </a:rPr>
              <a:t>Record Button</a:t>
            </a:r>
          </a:p>
        </p:txBody>
      </p:sp>
      <p:grpSp>
        <p:nvGrpSpPr>
          <p:cNvPr name="Group 64" id="64"/>
          <p:cNvGrpSpPr/>
          <p:nvPr/>
        </p:nvGrpSpPr>
        <p:grpSpPr>
          <a:xfrm rot="0">
            <a:off x="14288060" y="2959595"/>
            <a:ext cx="3573759" cy="958380"/>
            <a:chOff x="0" y="0"/>
            <a:chExt cx="4765012" cy="1277841"/>
          </a:xfrm>
        </p:grpSpPr>
        <p:sp>
          <p:nvSpPr>
            <p:cNvPr name="Freeform 65" id="65"/>
            <p:cNvSpPr/>
            <p:nvPr/>
          </p:nvSpPr>
          <p:spPr>
            <a:xfrm flipH="false" flipV="false" rot="0">
              <a:off x="1490860" y="0"/>
              <a:ext cx="2274252" cy="1277841"/>
            </a:xfrm>
            <a:custGeom>
              <a:avLst/>
              <a:gdLst/>
              <a:ahLst/>
              <a:cxnLst/>
              <a:rect r="r" b="b" t="t" l="l"/>
              <a:pathLst>
                <a:path h="1277841" w="2274252">
                  <a:moveTo>
                    <a:pt x="0" y="0"/>
                  </a:moveTo>
                  <a:lnTo>
                    <a:pt x="2274252" y="0"/>
                  </a:lnTo>
                  <a:lnTo>
                    <a:pt x="2274252" y="1277841"/>
                  </a:lnTo>
                  <a:lnTo>
                    <a:pt x="0" y="1277841"/>
                  </a:lnTo>
                  <a:lnTo>
                    <a:pt x="0" y="0"/>
                  </a:lnTo>
                  <a:close/>
                </a:path>
              </a:pathLst>
            </a:custGeom>
            <a:blipFill>
              <a:blip r:embed="rId7"/>
              <a:stretch>
                <a:fillRect l="0" t="0" r="0" b="0"/>
              </a:stretch>
            </a:blipFill>
          </p:spPr>
        </p:sp>
        <p:sp>
          <p:nvSpPr>
            <p:cNvPr name="AutoShape 66" id="66"/>
            <p:cNvSpPr/>
            <p:nvPr/>
          </p:nvSpPr>
          <p:spPr>
            <a:xfrm flipH="true">
              <a:off x="0" y="638920"/>
              <a:ext cx="1697156" cy="0"/>
            </a:xfrm>
            <a:prstGeom prst="line">
              <a:avLst/>
            </a:prstGeom>
            <a:ln cap="flat" w="37664">
              <a:solidFill>
                <a:srgbClr val="000000"/>
              </a:solidFill>
              <a:prstDash val="solid"/>
              <a:headEnd type="none" len="sm" w="sm"/>
              <a:tailEnd type="arrow" len="sm" w="med"/>
            </a:ln>
          </p:spPr>
        </p:sp>
        <p:sp>
          <p:nvSpPr>
            <p:cNvPr name="TextBox 67" id="67"/>
            <p:cNvSpPr txBox="true"/>
            <p:nvPr/>
          </p:nvSpPr>
          <p:spPr>
            <a:xfrm rot="0">
              <a:off x="140366" y="260694"/>
              <a:ext cx="1416424" cy="359394"/>
            </a:xfrm>
            <a:prstGeom prst="rect">
              <a:avLst/>
            </a:prstGeom>
          </p:spPr>
          <p:txBody>
            <a:bodyPr anchor="t" rtlCol="false" tIns="0" lIns="0" bIns="0" rIns="0">
              <a:spAutoFit/>
            </a:bodyPr>
            <a:lstStyle/>
            <a:p>
              <a:pPr algn="ctr">
                <a:lnSpc>
                  <a:spcPts val="2283"/>
                </a:lnSpc>
              </a:pPr>
              <a:r>
                <a:rPr lang="en-US" sz="1631">
                  <a:solidFill>
                    <a:srgbClr val="00BF63"/>
                  </a:solidFill>
                  <a:latin typeface="Abril Fatface"/>
                </a:rPr>
                <a:t>Home</a:t>
              </a:r>
            </a:p>
          </p:txBody>
        </p:sp>
        <p:sp>
          <p:nvSpPr>
            <p:cNvPr name="TextBox 68" id="68"/>
            <p:cNvSpPr txBox="true"/>
            <p:nvPr/>
          </p:nvSpPr>
          <p:spPr>
            <a:xfrm rot="0">
              <a:off x="424852" y="629178"/>
              <a:ext cx="847451" cy="359394"/>
            </a:xfrm>
            <a:prstGeom prst="rect">
              <a:avLst/>
            </a:prstGeom>
          </p:spPr>
          <p:txBody>
            <a:bodyPr anchor="t" rtlCol="false" tIns="0" lIns="0" bIns="0" rIns="0">
              <a:spAutoFit/>
            </a:bodyPr>
            <a:lstStyle/>
            <a:p>
              <a:pPr algn="ctr">
                <a:lnSpc>
                  <a:spcPts val="2283"/>
                </a:lnSpc>
              </a:pPr>
              <a:r>
                <a:rPr lang="en-US" sz="1631">
                  <a:solidFill>
                    <a:srgbClr val="FF914D"/>
                  </a:solidFill>
                  <a:latin typeface="Abril Fatface"/>
                </a:rPr>
                <a:t>Input</a:t>
              </a:r>
            </a:p>
          </p:txBody>
        </p:sp>
        <p:sp>
          <p:nvSpPr>
            <p:cNvPr name="TextBox 69" id="69"/>
            <p:cNvSpPr txBox="true"/>
            <p:nvPr/>
          </p:nvSpPr>
          <p:spPr>
            <a:xfrm rot="0">
              <a:off x="3063245" y="260694"/>
              <a:ext cx="1701767" cy="339188"/>
            </a:xfrm>
            <a:prstGeom prst="rect">
              <a:avLst/>
            </a:prstGeom>
          </p:spPr>
          <p:txBody>
            <a:bodyPr anchor="t" rtlCol="false" tIns="0" lIns="0" bIns="0" rIns="0">
              <a:spAutoFit/>
            </a:bodyPr>
            <a:lstStyle/>
            <a:p>
              <a:pPr algn="ctr">
                <a:lnSpc>
                  <a:spcPts val="2144"/>
                </a:lnSpc>
              </a:pPr>
              <a:r>
                <a:rPr lang="en-US" sz="1531">
                  <a:solidFill>
                    <a:srgbClr val="000000"/>
                  </a:solidFill>
                  <a:latin typeface="Abril Fatface"/>
                </a:rPr>
                <a:t>Home</a:t>
              </a:r>
              <a:r>
                <a:rPr lang="en-US" sz="1531">
                  <a:solidFill>
                    <a:srgbClr val="000000"/>
                  </a:solidFill>
                  <a:latin typeface="Abril Fatface"/>
                </a:rPr>
                <a:t> Button</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sp>
        <p:nvSpPr>
          <p:cNvPr name="TextBox 2" id="2"/>
          <p:cNvSpPr txBox="true"/>
          <p:nvPr/>
        </p:nvSpPr>
        <p:spPr>
          <a:xfrm rot="0">
            <a:off x="2125919" y="783708"/>
            <a:ext cx="13594824"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3D TASARIMLAR</a:t>
            </a:r>
          </a:p>
        </p:txBody>
      </p:sp>
      <p:grpSp>
        <p:nvGrpSpPr>
          <p:cNvPr name="Group 3" id="3"/>
          <p:cNvGrpSpPr>
            <a:grpSpLocks noChangeAspect="true"/>
          </p:cNvGrpSpPr>
          <p:nvPr/>
        </p:nvGrpSpPr>
        <p:grpSpPr>
          <a:xfrm rot="0">
            <a:off x="9144000" y="0"/>
            <a:ext cx="10278104" cy="10389870"/>
            <a:chOff x="0" y="0"/>
            <a:chExt cx="5956300" cy="6021070"/>
          </a:xfrm>
        </p:grpSpPr>
        <p:sp>
          <p:nvSpPr>
            <p:cNvPr name="Freeform 4" id="4"/>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7457" t="0" r="-19253" b="0"/>
              </a:stretch>
            </a:blipFill>
          </p:spPr>
        </p:sp>
      </p:grpSp>
      <p:grpSp>
        <p:nvGrpSpPr>
          <p:cNvPr name="Group 5" id="5"/>
          <p:cNvGrpSpPr/>
          <p:nvPr/>
        </p:nvGrpSpPr>
        <p:grpSpPr>
          <a:xfrm rot="0">
            <a:off x="1028700" y="1028700"/>
            <a:ext cx="511945" cy="538123"/>
            <a:chOff x="0" y="0"/>
            <a:chExt cx="708495" cy="744724"/>
          </a:xfrm>
        </p:grpSpPr>
        <p:sp>
          <p:nvSpPr>
            <p:cNvPr name="Freeform 6" id="6"/>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125919" y="3830096"/>
            <a:ext cx="421599" cy="432883"/>
            <a:chOff x="0" y="0"/>
            <a:chExt cx="636097" cy="653122"/>
          </a:xfrm>
        </p:grpSpPr>
        <p:sp>
          <p:nvSpPr>
            <p:cNvPr name="Freeform 9" id="9"/>
            <p:cNvSpPr/>
            <p:nvPr/>
          </p:nvSpPr>
          <p:spPr>
            <a:xfrm flipH="false" flipV="false" rot="0">
              <a:off x="0" y="0"/>
              <a:ext cx="636097" cy="653122"/>
            </a:xfrm>
            <a:custGeom>
              <a:avLst/>
              <a:gdLst/>
              <a:ahLst/>
              <a:cxnLst/>
              <a:rect r="r" b="b" t="t" l="l"/>
              <a:pathLst>
                <a:path h="653122" w="636097">
                  <a:moveTo>
                    <a:pt x="0" y="0"/>
                  </a:moveTo>
                  <a:lnTo>
                    <a:pt x="636097" y="0"/>
                  </a:lnTo>
                  <a:lnTo>
                    <a:pt x="636097" y="653122"/>
                  </a:lnTo>
                  <a:lnTo>
                    <a:pt x="0" y="653122"/>
                  </a:lnTo>
                  <a:close/>
                </a:path>
              </a:pathLst>
            </a:custGeom>
            <a:solidFill>
              <a:srgbClr val="00BF63"/>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125919" y="2733507"/>
            <a:ext cx="421599" cy="432883"/>
            <a:chOff x="0" y="0"/>
            <a:chExt cx="636097" cy="653122"/>
          </a:xfrm>
        </p:grpSpPr>
        <p:sp>
          <p:nvSpPr>
            <p:cNvPr name="Freeform 12" id="12"/>
            <p:cNvSpPr/>
            <p:nvPr/>
          </p:nvSpPr>
          <p:spPr>
            <a:xfrm flipH="false" flipV="false" rot="0">
              <a:off x="0" y="0"/>
              <a:ext cx="636097" cy="653122"/>
            </a:xfrm>
            <a:custGeom>
              <a:avLst/>
              <a:gdLst/>
              <a:ahLst/>
              <a:cxnLst/>
              <a:rect r="r" b="b" t="t" l="l"/>
              <a:pathLst>
                <a:path h="653122" w="636097">
                  <a:moveTo>
                    <a:pt x="0" y="0"/>
                  </a:moveTo>
                  <a:lnTo>
                    <a:pt x="636097" y="0"/>
                  </a:lnTo>
                  <a:lnTo>
                    <a:pt x="636097" y="653122"/>
                  </a:lnTo>
                  <a:lnTo>
                    <a:pt x="0" y="653122"/>
                  </a:lnTo>
                  <a:close/>
                </a:path>
              </a:pathLst>
            </a:custGeom>
            <a:solidFill>
              <a:srgbClr val="139E1C"/>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125919" y="4914455"/>
            <a:ext cx="421599" cy="432883"/>
            <a:chOff x="0" y="0"/>
            <a:chExt cx="636097" cy="653122"/>
          </a:xfrm>
        </p:grpSpPr>
        <p:sp>
          <p:nvSpPr>
            <p:cNvPr name="Freeform 15" id="15"/>
            <p:cNvSpPr/>
            <p:nvPr/>
          </p:nvSpPr>
          <p:spPr>
            <a:xfrm flipH="false" flipV="false" rot="0">
              <a:off x="0" y="0"/>
              <a:ext cx="636097" cy="653122"/>
            </a:xfrm>
            <a:custGeom>
              <a:avLst/>
              <a:gdLst/>
              <a:ahLst/>
              <a:cxnLst/>
              <a:rect r="r" b="b" t="t" l="l"/>
              <a:pathLst>
                <a:path h="653122" w="636097">
                  <a:moveTo>
                    <a:pt x="0" y="0"/>
                  </a:moveTo>
                  <a:lnTo>
                    <a:pt x="636097" y="0"/>
                  </a:lnTo>
                  <a:lnTo>
                    <a:pt x="636097" y="653122"/>
                  </a:lnTo>
                  <a:lnTo>
                    <a:pt x="0" y="653122"/>
                  </a:lnTo>
                  <a:close/>
                </a:path>
              </a:pathLst>
            </a:custGeom>
            <a:solidFill>
              <a:srgbClr val="D18A3C"/>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28700" y="8394700"/>
            <a:ext cx="1554784" cy="863600"/>
          </a:xfrm>
          <a:prstGeom prst="rect">
            <a:avLst/>
          </a:prstGeom>
        </p:spPr>
        <p:txBody>
          <a:bodyPr anchor="t" rtlCol="false" tIns="0" lIns="0" bIns="0" rIns="0">
            <a:spAutoFit/>
          </a:bodyPr>
          <a:lstStyle/>
          <a:p>
            <a:pPr algn="just" marL="0" indent="0" lvl="0">
              <a:lnSpc>
                <a:spcPts val="6999"/>
              </a:lnSpc>
              <a:spcBef>
                <a:spcPct val="0"/>
              </a:spcBef>
            </a:pPr>
            <a:r>
              <a:rPr lang="en-US" sz="4999" spc="-249">
                <a:solidFill>
                  <a:srgbClr val="D18A3C"/>
                </a:solidFill>
                <a:latin typeface="Archivo Black Bold"/>
              </a:rPr>
              <a:t>11</a:t>
            </a:r>
          </a:p>
        </p:txBody>
      </p:sp>
      <p:sp>
        <p:nvSpPr>
          <p:cNvPr name="TextBox 18" id="18"/>
          <p:cNvSpPr txBox="true"/>
          <p:nvPr/>
        </p:nvSpPr>
        <p:spPr>
          <a:xfrm rot="0">
            <a:off x="3149930" y="3459163"/>
            <a:ext cx="9435716" cy="965200"/>
          </a:xfrm>
          <a:prstGeom prst="rect">
            <a:avLst/>
          </a:prstGeom>
        </p:spPr>
        <p:txBody>
          <a:bodyPr anchor="t" rtlCol="false" tIns="0" lIns="0" bIns="0" rIns="0">
            <a:spAutoFit/>
          </a:bodyPr>
          <a:lstStyle/>
          <a:p>
            <a:pPr>
              <a:lnSpc>
                <a:spcPts val="8000"/>
              </a:lnSpc>
            </a:pPr>
            <a:r>
              <a:rPr lang="en-US" sz="5000">
                <a:solidFill>
                  <a:srgbClr val="313131"/>
                </a:solidFill>
                <a:latin typeface="Archivo Narrow"/>
              </a:rPr>
              <a:t>Kontrol Kartı 3D Görünüm</a:t>
            </a:r>
          </a:p>
        </p:txBody>
      </p:sp>
      <p:sp>
        <p:nvSpPr>
          <p:cNvPr name="TextBox 19" id="19"/>
          <p:cNvSpPr txBox="true"/>
          <p:nvPr/>
        </p:nvSpPr>
        <p:spPr>
          <a:xfrm rot="0">
            <a:off x="3149930" y="2362200"/>
            <a:ext cx="9435716" cy="965200"/>
          </a:xfrm>
          <a:prstGeom prst="rect">
            <a:avLst/>
          </a:prstGeom>
        </p:spPr>
        <p:txBody>
          <a:bodyPr anchor="t" rtlCol="false" tIns="0" lIns="0" bIns="0" rIns="0">
            <a:spAutoFit/>
          </a:bodyPr>
          <a:lstStyle/>
          <a:p>
            <a:pPr>
              <a:lnSpc>
                <a:spcPts val="8000"/>
              </a:lnSpc>
            </a:pPr>
            <a:r>
              <a:rPr lang="en-US" sz="5000">
                <a:solidFill>
                  <a:srgbClr val="313131"/>
                </a:solidFill>
                <a:latin typeface="Archivo Narrow"/>
              </a:rPr>
              <a:t>Robot Kol 3D Görünüm</a:t>
            </a:r>
          </a:p>
        </p:txBody>
      </p:sp>
      <p:sp>
        <p:nvSpPr>
          <p:cNvPr name="TextBox 20" id="20"/>
          <p:cNvSpPr txBox="true"/>
          <p:nvPr/>
        </p:nvSpPr>
        <p:spPr>
          <a:xfrm rot="0">
            <a:off x="3149930" y="4556125"/>
            <a:ext cx="9435716" cy="965200"/>
          </a:xfrm>
          <a:prstGeom prst="rect">
            <a:avLst/>
          </a:prstGeom>
        </p:spPr>
        <p:txBody>
          <a:bodyPr anchor="t" rtlCol="false" tIns="0" lIns="0" bIns="0" rIns="0">
            <a:spAutoFit/>
          </a:bodyPr>
          <a:lstStyle/>
          <a:p>
            <a:pPr>
              <a:lnSpc>
                <a:spcPts val="8000"/>
              </a:lnSpc>
            </a:pPr>
            <a:r>
              <a:rPr lang="en-US" sz="5000">
                <a:solidFill>
                  <a:srgbClr val="313131"/>
                </a:solidFill>
                <a:latin typeface="Archivo Narrow"/>
              </a:rPr>
              <a:t>Kutu 3D Görünüm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784446" y="2730958"/>
            <a:ext cx="4298352" cy="4345093"/>
            <a:chOff x="0" y="0"/>
            <a:chExt cx="5956300" cy="6021070"/>
          </a:xfrm>
        </p:grpSpPr>
        <p:sp>
          <p:nvSpPr>
            <p:cNvPr name="Freeform 6" id="6"/>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2"/>
              <a:stretch>
                <a:fillRect l="-396" t="0" r="-396" b="0"/>
              </a:stretch>
            </a:blipFill>
          </p:spPr>
        </p:sp>
      </p:grpSp>
      <p:grpSp>
        <p:nvGrpSpPr>
          <p:cNvPr name="Group 7" id="7"/>
          <p:cNvGrpSpPr>
            <a:grpSpLocks noChangeAspect="true"/>
          </p:cNvGrpSpPr>
          <p:nvPr/>
        </p:nvGrpSpPr>
        <p:grpSpPr>
          <a:xfrm rot="0">
            <a:off x="5082798" y="2730958"/>
            <a:ext cx="4298352" cy="4345093"/>
            <a:chOff x="0" y="0"/>
            <a:chExt cx="5956300" cy="6021070"/>
          </a:xfrm>
        </p:grpSpPr>
        <p:sp>
          <p:nvSpPr>
            <p:cNvPr name="Freeform 8" id="8"/>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3"/>
              <a:stretch>
                <a:fillRect l="0" t="-15949" r="0" b="-15949"/>
              </a:stretch>
            </a:blipFill>
          </p:spPr>
        </p:sp>
      </p:grpSp>
      <p:grpSp>
        <p:nvGrpSpPr>
          <p:cNvPr name="Group 9" id="9"/>
          <p:cNvGrpSpPr>
            <a:grpSpLocks noChangeAspect="true"/>
          </p:cNvGrpSpPr>
          <p:nvPr/>
        </p:nvGrpSpPr>
        <p:grpSpPr>
          <a:xfrm rot="0">
            <a:off x="9144000" y="2640691"/>
            <a:ext cx="4387648" cy="4435360"/>
            <a:chOff x="0" y="0"/>
            <a:chExt cx="5956300" cy="6021070"/>
          </a:xfrm>
        </p:grpSpPr>
        <p:sp>
          <p:nvSpPr>
            <p:cNvPr name="Freeform 10" id="10"/>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4"/>
              <a:stretch>
                <a:fillRect l="-30800" t="0" r="-30800" b="0"/>
              </a:stretch>
            </a:blipFill>
          </p:spPr>
        </p:sp>
      </p:grpSp>
      <p:grpSp>
        <p:nvGrpSpPr>
          <p:cNvPr name="Group 11" id="11"/>
          <p:cNvGrpSpPr>
            <a:grpSpLocks noChangeAspect="true"/>
          </p:cNvGrpSpPr>
          <p:nvPr/>
        </p:nvGrpSpPr>
        <p:grpSpPr>
          <a:xfrm rot="0">
            <a:off x="13294647" y="2730958"/>
            <a:ext cx="4298352" cy="4345093"/>
            <a:chOff x="0" y="0"/>
            <a:chExt cx="5956300" cy="6021070"/>
          </a:xfrm>
        </p:grpSpPr>
        <p:sp>
          <p:nvSpPr>
            <p:cNvPr name="Freeform 12" id="12"/>
            <p:cNvSpPr/>
            <p:nvPr/>
          </p:nvSpPr>
          <p:spPr>
            <a:xfrm flipH="false" flipV="false" rot="0">
              <a:off x="0" y="0"/>
              <a:ext cx="5956300" cy="6021070"/>
            </a:xfrm>
            <a:custGeom>
              <a:avLst/>
              <a:gdLst/>
              <a:ahLst/>
              <a:cxnLst/>
              <a:rect r="r" b="b" t="t" l="l"/>
              <a:pathLst>
                <a:path h="6021070" w="5956300">
                  <a:moveTo>
                    <a:pt x="692150" y="6021070"/>
                  </a:moveTo>
                  <a:lnTo>
                    <a:pt x="0" y="0"/>
                  </a:lnTo>
                  <a:lnTo>
                    <a:pt x="5264150" y="0"/>
                  </a:lnTo>
                  <a:lnTo>
                    <a:pt x="5956300" y="6021070"/>
                  </a:lnTo>
                  <a:close/>
                </a:path>
              </a:pathLst>
            </a:custGeom>
            <a:blipFill>
              <a:blip r:embed="rId5"/>
              <a:stretch>
                <a:fillRect l="0" t="-25136" r="0" b="-50576"/>
              </a:stretch>
            </a:blipFill>
          </p:spPr>
        </p:sp>
      </p:grpSp>
      <p:sp>
        <p:nvSpPr>
          <p:cNvPr name="TextBox 13" id="13"/>
          <p:cNvSpPr txBox="true"/>
          <p:nvPr/>
        </p:nvSpPr>
        <p:spPr>
          <a:xfrm rot="0">
            <a:off x="2125919" y="783708"/>
            <a:ext cx="13594824"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ROBOT KOL | KUTU 3D GÖRÜNÜM</a:t>
            </a:r>
          </a:p>
        </p:txBody>
      </p:sp>
      <p:sp>
        <p:nvSpPr>
          <p:cNvPr name="TextBox 14" id="14"/>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125919" y="1762879"/>
            <a:ext cx="12511877" cy="8417311"/>
          </a:xfrm>
          <a:custGeom>
            <a:avLst/>
            <a:gdLst/>
            <a:ahLst/>
            <a:cxnLst/>
            <a:rect r="r" b="b" t="t" l="l"/>
            <a:pathLst>
              <a:path h="8417311" w="12511877">
                <a:moveTo>
                  <a:pt x="0" y="0"/>
                </a:moveTo>
                <a:lnTo>
                  <a:pt x="12511877" y="0"/>
                </a:lnTo>
                <a:lnTo>
                  <a:pt x="12511877" y="8417311"/>
                </a:lnTo>
                <a:lnTo>
                  <a:pt x="0" y="8417311"/>
                </a:lnTo>
                <a:lnTo>
                  <a:pt x="0" y="0"/>
                </a:lnTo>
                <a:close/>
              </a:path>
            </a:pathLst>
          </a:custGeom>
          <a:blipFill>
            <a:blip r:embed="rId2"/>
            <a:stretch>
              <a:fillRect l="0" t="0" r="0" b="0"/>
            </a:stretch>
          </a:blipFill>
        </p:spPr>
      </p:sp>
      <p:sp>
        <p:nvSpPr>
          <p:cNvPr name="TextBox 6" id="6"/>
          <p:cNvSpPr txBox="true"/>
          <p:nvPr/>
        </p:nvSpPr>
        <p:spPr>
          <a:xfrm rot="0">
            <a:off x="2125919" y="783708"/>
            <a:ext cx="13594824"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KONTROL KARTI 3D GÖRÜNÜM</a:t>
            </a:r>
          </a:p>
        </p:txBody>
      </p:sp>
      <p:sp>
        <p:nvSpPr>
          <p:cNvPr name="TextBox 7" id="7"/>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25919" y="783708"/>
            <a:ext cx="1498879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DEVRE ŞEMATİĞİ</a:t>
            </a:r>
          </a:p>
        </p:txBody>
      </p:sp>
      <p:sp>
        <p:nvSpPr>
          <p:cNvPr name="TextBox 6" id="6"/>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14</a:t>
            </a:r>
          </a:p>
        </p:txBody>
      </p:sp>
      <p:sp>
        <p:nvSpPr>
          <p:cNvPr name="Freeform 7" id="7"/>
          <p:cNvSpPr/>
          <p:nvPr/>
        </p:nvSpPr>
        <p:spPr>
          <a:xfrm flipH="false" flipV="false" rot="0">
            <a:off x="1028700" y="2571502"/>
            <a:ext cx="3166854" cy="2740768"/>
          </a:xfrm>
          <a:custGeom>
            <a:avLst/>
            <a:gdLst/>
            <a:ahLst/>
            <a:cxnLst/>
            <a:rect r="r" b="b" t="t" l="l"/>
            <a:pathLst>
              <a:path h="2740768" w="3166854">
                <a:moveTo>
                  <a:pt x="0" y="0"/>
                </a:moveTo>
                <a:lnTo>
                  <a:pt x="3166854" y="0"/>
                </a:lnTo>
                <a:lnTo>
                  <a:pt x="3166854" y="2740768"/>
                </a:lnTo>
                <a:lnTo>
                  <a:pt x="0" y="2740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186698" y="3520451"/>
            <a:ext cx="850859" cy="539750"/>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I.</a:t>
            </a:r>
          </a:p>
        </p:txBody>
      </p:sp>
      <p:sp>
        <p:nvSpPr>
          <p:cNvPr name="TextBox 9" id="9"/>
          <p:cNvSpPr txBox="true"/>
          <p:nvPr/>
        </p:nvSpPr>
        <p:spPr>
          <a:xfrm rot="0">
            <a:off x="1700504" y="4023902"/>
            <a:ext cx="1823246" cy="412115"/>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BESLEME</a:t>
            </a:r>
          </a:p>
        </p:txBody>
      </p:sp>
      <p:sp>
        <p:nvSpPr>
          <p:cNvPr name="Freeform 10" id="10"/>
          <p:cNvSpPr/>
          <p:nvPr/>
        </p:nvSpPr>
        <p:spPr>
          <a:xfrm flipH="false" flipV="false" rot="0">
            <a:off x="4195554" y="4999316"/>
            <a:ext cx="3166854" cy="2740768"/>
          </a:xfrm>
          <a:custGeom>
            <a:avLst/>
            <a:gdLst/>
            <a:ahLst/>
            <a:cxnLst/>
            <a:rect r="r" b="b" t="t" l="l"/>
            <a:pathLst>
              <a:path h="2740768" w="3166854">
                <a:moveTo>
                  <a:pt x="0" y="0"/>
                </a:moveTo>
                <a:lnTo>
                  <a:pt x="3166853" y="0"/>
                </a:lnTo>
                <a:lnTo>
                  <a:pt x="3166853" y="2740768"/>
                </a:lnTo>
                <a:lnTo>
                  <a:pt x="0" y="2740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114330" y="5948546"/>
            <a:ext cx="1329302" cy="539750"/>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II.</a:t>
            </a:r>
          </a:p>
        </p:txBody>
      </p:sp>
      <p:sp>
        <p:nvSpPr>
          <p:cNvPr name="TextBox 12" id="12"/>
          <p:cNvSpPr txBox="true"/>
          <p:nvPr/>
        </p:nvSpPr>
        <p:spPr>
          <a:xfrm rot="0">
            <a:off x="4721849" y="6451435"/>
            <a:ext cx="2114263" cy="802640"/>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MOTOR SÜRÜCÜ</a:t>
            </a:r>
          </a:p>
        </p:txBody>
      </p:sp>
      <p:sp>
        <p:nvSpPr>
          <p:cNvPr name="Freeform 13" id="13"/>
          <p:cNvSpPr/>
          <p:nvPr/>
        </p:nvSpPr>
        <p:spPr>
          <a:xfrm flipH="false" flipV="false" rot="0">
            <a:off x="8038682" y="2571502"/>
            <a:ext cx="3166854" cy="2740768"/>
          </a:xfrm>
          <a:custGeom>
            <a:avLst/>
            <a:gdLst/>
            <a:ahLst/>
            <a:cxnLst/>
            <a:rect r="r" b="b" t="t" l="l"/>
            <a:pathLst>
              <a:path h="2740768" w="3166854">
                <a:moveTo>
                  <a:pt x="0" y="0"/>
                </a:moveTo>
                <a:lnTo>
                  <a:pt x="3166854" y="0"/>
                </a:lnTo>
                <a:lnTo>
                  <a:pt x="3166854" y="2740768"/>
                </a:lnTo>
                <a:lnTo>
                  <a:pt x="0" y="2740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8930825" y="3545318"/>
            <a:ext cx="1382568" cy="539750"/>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III.</a:t>
            </a:r>
          </a:p>
        </p:txBody>
      </p:sp>
      <p:sp>
        <p:nvSpPr>
          <p:cNvPr name="TextBox 15" id="15"/>
          <p:cNvSpPr txBox="true"/>
          <p:nvPr/>
        </p:nvSpPr>
        <p:spPr>
          <a:xfrm rot="0">
            <a:off x="8536114" y="4048769"/>
            <a:ext cx="2171991" cy="412115"/>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MCU</a:t>
            </a:r>
          </a:p>
        </p:txBody>
      </p:sp>
      <p:sp>
        <p:nvSpPr>
          <p:cNvPr name="Freeform 16" id="16"/>
          <p:cNvSpPr/>
          <p:nvPr/>
        </p:nvSpPr>
        <p:spPr>
          <a:xfrm flipH="false" flipV="false" rot="0">
            <a:off x="11470437" y="4814700"/>
            <a:ext cx="3166854" cy="2740768"/>
          </a:xfrm>
          <a:custGeom>
            <a:avLst/>
            <a:gdLst/>
            <a:ahLst/>
            <a:cxnLst/>
            <a:rect r="r" b="b" t="t" l="l"/>
            <a:pathLst>
              <a:path h="2740768" w="3166854">
                <a:moveTo>
                  <a:pt x="0" y="0"/>
                </a:moveTo>
                <a:lnTo>
                  <a:pt x="3166853" y="0"/>
                </a:lnTo>
                <a:lnTo>
                  <a:pt x="3166853" y="2740767"/>
                </a:lnTo>
                <a:lnTo>
                  <a:pt x="0" y="2740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2204315" y="5763930"/>
            <a:ext cx="1699097" cy="539750"/>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IV.</a:t>
            </a:r>
          </a:p>
        </p:txBody>
      </p:sp>
      <p:sp>
        <p:nvSpPr>
          <p:cNvPr name="TextBox 18" id="18"/>
          <p:cNvSpPr txBox="true"/>
          <p:nvPr/>
        </p:nvSpPr>
        <p:spPr>
          <a:xfrm rot="0">
            <a:off x="11953436" y="6266819"/>
            <a:ext cx="2200854" cy="412115"/>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JOYSTICK</a:t>
            </a:r>
          </a:p>
        </p:txBody>
      </p:sp>
      <p:sp>
        <p:nvSpPr>
          <p:cNvPr name="Freeform 19" id="19"/>
          <p:cNvSpPr/>
          <p:nvPr/>
        </p:nvSpPr>
        <p:spPr>
          <a:xfrm flipH="false" flipV="false" rot="0">
            <a:off x="14778649" y="2073932"/>
            <a:ext cx="3166854" cy="2740768"/>
          </a:xfrm>
          <a:custGeom>
            <a:avLst/>
            <a:gdLst/>
            <a:ahLst/>
            <a:cxnLst/>
            <a:rect r="r" b="b" t="t" l="l"/>
            <a:pathLst>
              <a:path h="2740768" w="3166854">
                <a:moveTo>
                  <a:pt x="0" y="0"/>
                </a:moveTo>
                <a:lnTo>
                  <a:pt x="3166854" y="0"/>
                </a:lnTo>
                <a:lnTo>
                  <a:pt x="3166854" y="2740768"/>
                </a:lnTo>
                <a:lnTo>
                  <a:pt x="0" y="2740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5512528" y="3023162"/>
            <a:ext cx="1699097" cy="539750"/>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V.</a:t>
            </a:r>
          </a:p>
        </p:txBody>
      </p:sp>
      <p:sp>
        <p:nvSpPr>
          <p:cNvPr name="TextBox 21" id="21"/>
          <p:cNvSpPr txBox="true"/>
          <p:nvPr/>
        </p:nvSpPr>
        <p:spPr>
          <a:xfrm rot="0">
            <a:off x="15261649" y="3526051"/>
            <a:ext cx="2200854" cy="412115"/>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BUTON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294521"/>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32351" y="1516142"/>
            <a:ext cx="6282183" cy="4285401"/>
          </a:xfrm>
          <a:custGeom>
            <a:avLst/>
            <a:gdLst/>
            <a:ahLst/>
            <a:cxnLst/>
            <a:rect r="r" b="b" t="t" l="l"/>
            <a:pathLst>
              <a:path h="4285401" w="6282183">
                <a:moveTo>
                  <a:pt x="0" y="0"/>
                </a:moveTo>
                <a:lnTo>
                  <a:pt x="6282183" y="0"/>
                </a:lnTo>
                <a:lnTo>
                  <a:pt x="6282183" y="4285401"/>
                </a:lnTo>
                <a:lnTo>
                  <a:pt x="0" y="4285401"/>
                </a:lnTo>
                <a:lnTo>
                  <a:pt x="0" y="0"/>
                </a:lnTo>
                <a:close/>
              </a:path>
            </a:pathLst>
          </a:custGeom>
          <a:blipFill>
            <a:blip r:embed="rId2"/>
            <a:stretch>
              <a:fillRect l="0" t="0" r="0" b="0"/>
            </a:stretch>
          </a:blipFill>
        </p:spPr>
      </p:sp>
      <p:sp>
        <p:nvSpPr>
          <p:cNvPr name="Freeform 6" id="6"/>
          <p:cNvSpPr/>
          <p:nvPr/>
        </p:nvSpPr>
        <p:spPr>
          <a:xfrm flipH="false" flipV="false" rot="0">
            <a:off x="7301677" y="1516142"/>
            <a:ext cx="10837265" cy="4285401"/>
          </a:xfrm>
          <a:custGeom>
            <a:avLst/>
            <a:gdLst/>
            <a:ahLst/>
            <a:cxnLst/>
            <a:rect r="r" b="b" t="t" l="l"/>
            <a:pathLst>
              <a:path h="4285401" w="10837265">
                <a:moveTo>
                  <a:pt x="0" y="0"/>
                </a:moveTo>
                <a:lnTo>
                  <a:pt x="10837266" y="0"/>
                </a:lnTo>
                <a:lnTo>
                  <a:pt x="10837266" y="4285401"/>
                </a:lnTo>
                <a:lnTo>
                  <a:pt x="0" y="4285401"/>
                </a:lnTo>
                <a:lnTo>
                  <a:pt x="0" y="0"/>
                </a:lnTo>
                <a:close/>
              </a:path>
            </a:pathLst>
          </a:custGeom>
          <a:blipFill>
            <a:blip r:embed="rId3"/>
            <a:stretch>
              <a:fillRect l="-222" t="0" r="-222" b="0"/>
            </a:stretch>
          </a:blipFill>
        </p:spPr>
      </p:sp>
      <p:sp>
        <p:nvSpPr>
          <p:cNvPr name="Freeform 7" id="7"/>
          <p:cNvSpPr/>
          <p:nvPr/>
        </p:nvSpPr>
        <p:spPr>
          <a:xfrm flipH="false" flipV="false" rot="0">
            <a:off x="2125919" y="6049323"/>
            <a:ext cx="11787965" cy="4237677"/>
          </a:xfrm>
          <a:custGeom>
            <a:avLst/>
            <a:gdLst/>
            <a:ahLst/>
            <a:cxnLst/>
            <a:rect r="r" b="b" t="t" l="l"/>
            <a:pathLst>
              <a:path h="4237677" w="11787965">
                <a:moveTo>
                  <a:pt x="0" y="0"/>
                </a:moveTo>
                <a:lnTo>
                  <a:pt x="11787965" y="0"/>
                </a:lnTo>
                <a:lnTo>
                  <a:pt x="11787965" y="4237677"/>
                </a:lnTo>
                <a:lnTo>
                  <a:pt x="0" y="4237677"/>
                </a:lnTo>
                <a:lnTo>
                  <a:pt x="0" y="0"/>
                </a:lnTo>
                <a:close/>
              </a:path>
            </a:pathLst>
          </a:custGeom>
          <a:blipFill>
            <a:blip r:embed="rId4"/>
            <a:stretch>
              <a:fillRect l="0" t="0" r="0" b="0"/>
            </a:stretch>
          </a:blipFill>
        </p:spPr>
      </p:sp>
      <p:sp>
        <p:nvSpPr>
          <p:cNvPr name="TextBox 8" id="8"/>
          <p:cNvSpPr txBox="true"/>
          <p:nvPr/>
        </p:nvSpPr>
        <p:spPr>
          <a:xfrm rot="0">
            <a:off x="2125919" y="49529"/>
            <a:ext cx="1498879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1 - BESLEME</a:t>
            </a:r>
          </a:p>
        </p:txBody>
      </p:sp>
      <p:sp>
        <p:nvSpPr>
          <p:cNvPr name="TextBox 9" id="9"/>
          <p:cNvSpPr txBox="true"/>
          <p:nvPr/>
        </p:nvSpPr>
        <p:spPr>
          <a:xfrm rot="0">
            <a:off x="15971958"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294521"/>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97120" y="1429053"/>
            <a:ext cx="10419345" cy="4611841"/>
          </a:xfrm>
          <a:custGeom>
            <a:avLst/>
            <a:gdLst/>
            <a:ahLst/>
            <a:cxnLst/>
            <a:rect r="r" b="b" t="t" l="l"/>
            <a:pathLst>
              <a:path h="4611841" w="10419345">
                <a:moveTo>
                  <a:pt x="0" y="0"/>
                </a:moveTo>
                <a:lnTo>
                  <a:pt x="10419345" y="0"/>
                </a:lnTo>
                <a:lnTo>
                  <a:pt x="10419345" y="4611841"/>
                </a:lnTo>
                <a:lnTo>
                  <a:pt x="0" y="4611841"/>
                </a:lnTo>
                <a:lnTo>
                  <a:pt x="0" y="0"/>
                </a:lnTo>
                <a:close/>
              </a:path>
            </a:pathLst>
          </a:custGeom>
          <a:blipFill>
            <a:blip r:embed="rId2"/>
            <a:stretch>
              <a:fillRect l="0" t="0" r="0" b="0"/>
            </a:stretch>
          </a:blipFill>
        </p:spPr>
      </p:sp>
      <p:sp>
        <p:nvSpPr>
          <p:cNvPr name="Freeform 6" id="6"/>
          <p:cNvSpPr/>
          <p:nvPr/>
        </p:nvSpPr>
        <p:spPr>
          <a:xfrm flipH="false" flipV="false" rot="0">
            <a:off x="11061542" y="1429053"/>
            <a:ext cx="7045077" cy="3423634"/>
          </a:xfrm>
          <a:custGeom>
            <a:avLst/>
            <a:gdLst/>
            <a:ahLst/>
            <a:cxnLst/>
            <a:rect r="r" b="b" t="t" l="l"/>
            <a:pathLst>
              <a:path h="3423634" w="7045077">
                <a:moveTo>
                  <a:pt x="0" y="0"/>
                </a:moveTo>
                <a:lnTo>
                  <a:pt x="7045077" y="0"/>
                </a:lnTo>
                <a:lnTo>
                  <a:pt x="7045077" y="3423634"/>
                </a:lnTo>
                <a:lnTo>
                  <a:pt x="0" y="3423634"/>
                </a:lnTo>
                <a:lnTo>
                  <a:pt x="0" y="0"/>
                </a:lnTo>
                <a:close/>
              </a:path>
            </a:pathLst>
          </a:custGeom>
          <a:blipFill>
            <a:blip r:embed="rId3"/>
            <a:stretch>
              <a:fillRect l="0" t="0" r="0" b="0"/>
            </a:stretch>
          </a:blipFill>
        </p:spPr>
      </p:sp>
      <p:sp>
        <p:nvSpPr>
          <p:cNvPr name="TextBox 7" id="7"/>
          <p:cNvSpPr txBox="true"/>
          <p:nvPr/>
        </p:nvSpPr>
        <p:spPr>
          <a:xfrm rot="0">
            <a:off x="2125919" y="49529"/>
            <a:ext cx="1498879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2 - MOTOR SÜRÜCÜ</a:t>
            </a:r>
          </a:p>
        </p:txBody>
      </p:sp>
      <p:sp>
        <p:nvSpPr>
          <p:cNvPr name="TextBox 8" id="8"/>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16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294521"/>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3119" y="1578325"/>
            <a:ext cx="16156792" cy="8027105"/>
          </a:xfrm>
          <a:custGeom>
            <a:avLst/>
            <a:gdLst/>
            <a:ahLst/>
            <a:cxnLst/>
            <a:rect r="r" b="b" t="t" l="l"/>
            <a:pathLst>
              <a:path h="8027105" w="16156792">
                <a:moveTo>
                  <a:pt x="0" y="0"/>
                </a:moveTo>
                <a:lnTo>
                  <a:pt x="16156792" y="0"/>
                </a:lnTo>
                <a:lnTo>
                  <a:pt x="16156792" y="8027105"/>
                </a:lnTo>
                <a:lnTo>
                  <a:pt x="0" y="8027105"/>
                </a:lnTo>
                <a:lnTo>
                  <a:pt x="0" y="0"/>
                </a:lnTo>
                <a:close/>
              </a:path>
            </a:pathLst>
          </a:custGeom>
          <a:blipFill>
            <a:blip r:embed="rId2"/>
            <a:stretch>
              <a:fillRect l="0" t="0" r="0" b="0"/>
            </a:stretch>
          </a:blipFill>
        </p:spPr>
      </p:sp>
      <p:sp>
        <p:nvSpPr>
          <p:cNvPr name="TextBox 6" id="6"/>
          <p:cNvSpPr txBox="true"/>
          <p:nvPr/>
        </p:nvSpPr>
        <p:spPr>
          <a:xfrm rot="0">
            <a:off x="2125919" y="49529"/>
            <a:ext cx="1498879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3- MCU</a:t>
            </a:r>
          </a:p>
        </p:txBody>
      </p:sp>
      <p:sp>
        <p:nvSpPr>
          <p:cNvPr name="TextBox 7" id="7"/>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294521"/>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58158" y="1155996"/>
            <a:ext cx="7763334" cy="8560462"/>
          </a:xfrm>
          <a:custGeom>
            <a:avLst/>
            <a:gdLst/>
            <a:ahLst/>
            <a:cxnLst/>
            <a:rect r="r" b="b" t="t" l="l"/>
            <a:pathLst>
              <a:path h="8560462" w="7763334">
                <a:moveTo>
                  <a:pt x="0" y="0"/>
                </a:moveTo>
                <a:lnTo>
                  <a:pt x="7763333" y="0"/>
                </a:lnTo>
                <a:lnTo>
                  <a:pt x="7763333" y="8560462"/>
                </a:lnTo>
                <a:lnTo>
                  <a:pt x="0" y="8560462"/>
                </a:lnTo>
                <a:lnTo>
                  <a:pt x="0" y="0"/>
                </a:lnTo>
                <a:close/>
              </a:path>
            </a:pathLst>
          </a:custGeom>
          <a:blipFill>
            <a:blip r:embed="rId2"/>
            <a:stretch>
              <a:fillRect l="0" t="0" r="0" b="0"/>
            </a:stretch>
          </a:blipFill>
        </p:spPr>
      </p:sp>
      <p:sp>
        <p:nvSpPr>
          <p:cNvPr name="Freeform 6" id="6"/>
          <p:cNvSpPr/>
          <p:nvPr/>
        </p:nvSpPr>
        <p:spPr>
          <a:xfrm flipH="false" flipV="false" rot="5400000">
            <a:off x="9625395" y="1217549"/>
            <a:ext cx="8614525" cy="7844716"/>
          </a:xfrm>
          <a:custGeom>
            <a:avLst/>
            <a:gdLst/>
            <a:ahLst/>
            <a:cxnLst/>
            <a:rect r="r" b="b" t="t" l="l"/>
            <a:pathLst>
              <a:path h="7844716" w="8614525">
                <a:moveTo>
                  <a:pt x="0" y="0"/>
                </a:moveTo>
                <a:lnTo>
                  <a:pt x="8614525" y="0"/>
                </a:lnTo>
                <a:lnTo>
                  <a:pt x="8614525" y="7844716"/>
                </a:lnTo>
                <a:lnTo>
                  <a:pt x="0" y="7844716"/>
                </a:lnTo>
                <a:lnTo>
                  <a:pt x="0" y="0"/>
                </a:lnTo>
                <a:close/>
              </a:path>
            </a:pathLst>
          </a:custGeom>
          <a:blipFill>
            <a:blip r:embed="rId3"/>
            <a:stretch>
              <a:fillRect l="0" t="0" r="0" b="0"/>
            </a:stretch>
          </a:blipFill>
        </p:spPr>
      </p:sp>
      <p:sp>
        <p:nvSpPr>
          <p:cNvPr name="TextBox 7" id="7"/>
          <p:cNvSpPr txBox="true"/>
          <p:nvPr/>
        </p:nvSpPr>
        <p:spPr>
          <a:xfrm rot="0">
            <a:off x="2125919" y="49529"/>
            <a:ext cx="1498879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4- JOYSTICK</a:t>
            </a:r>
          </a:p>
        </p:txBody>
      </p:sp>
      <p:sp>
        <p:nvSpPr>
          <p:cNvPr name="TextBox 8" id="8"/>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144000" y="-433872"/>
            <a:ext cx="12881436" cy="11154743"/>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D18A3C"/>
            </a:solidFill>
            <a:ln w="12700">
              <a:solidFill>
                <a:srgbClr val="000000"/>
              </a:solidFill>
            </a:ln>
          </p:spPr>
        </p:sp>
      </p:grpSp>
      <p:grpSp>
        <p:nvGrpSpPr>
          <p:cNvPr name="Group 4" id="4"/>
          <p:cNvGrpSpPr>
            <a:grpSpLocks noChangeAspect="true"/>
          </p:cNvGrpSpPr>
          <p:nvPr/>
        </p:nvGrpSpPr>
        <p:grpSpPr>
          <a:xfrm rot="0">
            <a:off x="9787570" y="-433872"/>
            <a:ext cx="12881436" cy="11154743"/>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355" t="0" r="-15355" b="0"/>
              </a:stretch>
            </a:blipFill>
          </p:spPr>
        </p:sp>
      </p:grpSp>
      <p:sp>
        <p:nvSpPr>
          <p:cNvPr name="TextBox 6" id="6"/>
          <p:cNvSpPr txBox="true"/>
          <p:nvPr/>
        </p:nvSpPr>
        <p:spPr>
          <a:xfrm rot="0">
            <a:off x="2125919" y="783708"/>
            <a:ext cx="7882181"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PROJE HAKKINDA</a:t>
            </a:r>
          </a:p>
        </p:txBody>
      </p:sp>
      <p:sp>
        <p:nvSpPr>
          <p:cNvPr name="TextBox 7" id="7"/>
          <p:cNvSpPr txBox="true"/>
          <p:nvPr/>
        </p:nvSpPr>
        <p:spPr>
          <a:xfrm rot="0">
            <a:off x="276354" y="2558002"/>
            <a:ext cx="8727349" cy="4384675"/>
          </a:xfrm>
          <a:prstGeom prst="rect">
            <a:avLst/>
          </a:prstGeom>
        </p:spPr>
        <p:txBody>
          <a:bodyPr anchor="t" rtlCol="false" tIns="0" lIns="0" bIns="0" rIns="0">
            <a:spAutoFit/>
          </a:bodyPr>
          <a:lstStyle/>
          <a:p>
            <a:pPr algn="just">
              <a:lnSpc>
                <a:spcPts val="3500"/>
              </a:lnSpc>
            </a:pPr>
            <a:r>
              <a:rPr lang="en-US" sz="2500">
                <a:solidFill>
                  <a:srgbClr val="313131"/>
                </a:solidFill>
                <a:latin typeface="Arialle"/>
              </a:rPr>
              <a:t>Projemizde misyon olarak her alanda kullanılabilecek bir robot kol tasarlamayı hedefledik. Bu alanlardan bazıları; Otomasyon, elektronik ve tıp alanları. Biz mühendislerin bildiği üzere teknoloji her zaman insanlardan daha güvenilirdir ve insan tarihi teknolojiye doğru evrimleşmek zorundadır. Bu nedenle robot kollar kullanılarak binlerce kilometre uzaktan birkaç hassas joystick ile ameliyat yapacak bir cerrah zannettiğimizden çok daha yakın bir tarihte hayatlarımızda olacak. Bu ve bunun gibi örnekler bizim bu projeyi yaparken kafamızda tasarladığımız temel misyondur.</a:t>
            </a:r>
          </a:p>
        </p:txBody>
      </p:sp>
      <p:sp>
        <p:nvSpPr>
          <p:cNvPr name="TextBox 8" id="8"/>
          <p:cNvSpPr txBox="true"/>
          <p:nvPr/>
        </p:nvSpPr>
        <p:spPr>
          <a:xfrm rot="0">
            <a:off x="1028700" y="8394700"/>
            <a:ext cx="1554784" cy="863600"/>
          </a:xfrm>
          <a:prstGeom prst="rect">
            <a:avLst/>
          </a:prstGeom>
        </p:spPr>
        <p:txBody>
          <a:bodyPr anchor="t" rtlCol="false" tIns="0" lIns="0" bIns="0" rIns="0">
            <a:spAutoFit/>
          </a:bodyPr>
          <a:lstStyle/>
          <a:p>
            <a:pPr algn="just">
              <a:lnSpc>
                <a:spcPts val="6999"/>
              </a:lnSpc>
            </a:pPr>
            <a:r>
              <a:rPr lang="en-US" sz="4999" spc="-249">
                <a:solidFill>
                  <a:srgbClr val="D18A3C"/>
                </a:solidFill>
                <a:latin typeface="Archivo Black Bold"/>
              </a:rPr>
              <a:t>01</a:t>
            </a:r>
          </a:p>
        </p:txBody>
      </p:sp>
      <p:grpSp>
        <p:nvGrpSpPr>
          <p:cNvPr name="Group 9" id="9"/>
          <p:cNvGrpSpPr/>
          <p:nvPr/>
        </p:nvGrpSpPr>
        <p:grpSpPr>
          <a:xfrm rot="0">
            <a:off x="1028700" y="1028700"/>
            <a:ext cx="511945" cy="538123"/>
            <a:chOff x="0" y="0"/>
            <a:chExt cx="708495" cy="744724"/>
          </a:xfrm>
        </p:grpSpPr>
        <p:sp>
          <p:nvSpPr>
            <p:cNvPr name="Freeform 10" id="10"/>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294521"/>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262528"/>
            <a:ext cx="7151959" cy="9024472"/>
          </a:xfrm>
          <a:custGeom>
            <a:avLst/>
            <a:gdLst/>
            <a:ahLst/>
            <a:cxnLst/>
            <a:rect r="r" b="b" t="t" l="l"/>
            <a:pathLst>
              <a:path h="9024472" w="7151959">
                <a:moveTo>
                  <a:pt x="0" y="0"/>
                </a:moveTo>
                <a:lnTo>
                  <a:pt x="7151959" y="0"/>
                </a:lnTo>
                <a:lnTo>
                  <a:pt x="7151959" y="9024472"/>
                </a:lnTo>
                <a:lnTo>
                  <a:pt x="0" y="9024472"/>
                </a:lnTo>
                <a:lnTo>
                  <a:pt x="0" y="0"/>
                </a:lnTo>
                <a:close/>
              </a:path>
            </a:pathLst>
          </a:custGeom>
          <a:blipFill>
            <a:blip r:embed="rId2"/>
            <a:stretch>
              <a:fillRect l="0" t="0" r="0" b="0"/>
            </a:stretch>
          </a:blipFill>
        </p:spPr>
      </p:sp>
      <p:sp>
        <p:nvSpPr>
          <p:cNvPr name="TextBox 6" id="6"/>
          <p:cNvSpPr txBox="true"/>
          <p:nvPr/>
        </p:nvSpPr>
        <p:spPr>
          <a:xfrm rot="0">
            <a:off x="2125919" y="49529"/>
            <a:ext cx="1498879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5- BUTONLAR</a:t>
            </a:r>
          </a:p>
        </p:txBody>
      </p:sp>
      <p:sp>
        <p:nvSpPr>
          <p:cNvPr name="TextBox 7" id="7"/>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19</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294521"/>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91800" y="2545115"/>
            <a:ext cx="6236188" cy="4856754"/>
          </a:xfrm>
          <a:custGeom>
            <a:avLst/>
            <a:gdLst/>
            <a:ahLst/>
            <a:cxnLst/>
            <a:rect r="r" b="b" t="t" l="l"/>
            <a:pathLst>
              <a:path h="4856754" w="6236188">
                <a:moveTo>
                  <a:pt x="0" y="0"/>
                </a:moveTo>
                <a:lnTo>
                  <a:pt x="6236188" y="0"/>
                </a:lnTo>
                <a:lnTo>
                  <a:pt x="6236188" y="4856755"/>
                </a:lnTo>
                <a:lnTo>
                  <a:pt x="0" y="4856755"/>
                </a:lnTo>
                <a:lnTo>
                  <a:pt x="0" y="0"/>
                </a:lnTo>
                <a:close/>
              </a:path>
            </a:pathLst>
          </a:custGeom>
          <a:blipFill>
            <a:blip r:embed="rId2"/>
            <a:stretch>
              <a:fillRect l="0" t="0" r="0" b="0"/>
            </a:stretch>
          </a:blipFill>
        </p:spPr>
      </p:sp>
      <p:sp>
        <p:nvSpPr>
          <p:cNvPr name="Freeform 6" id="6"/>
          <p:cNvSpPr/>
          <p:nvPr/>
        </p:nvSpPr>
        <p:spPr>
          <a:xfrm flipH="false" flipV="false" rot="0">
            <a:off x="8649214" y="2576631"/>
            <a:ext cx="8610086" cy="4793724"/>
          </a:xfrm>
          <a:custGeom>
            <a:avLst/>
            <a:gdLst/>
            <a:ahLst/>
            <a:cxnLst/>
            <a:rect r="r" b="b" t="t" l="l"/>
            <a:pathLst>
              <a:path h="4793724" w="8610086">
                <a:moveTo>
                  <a:pt x="0" y="0"/>
                </a:moveTo>
                <a:lnTo>
                  <a:pt x="8610086" y="0"/>
                </a:lnTo>
                <a:lnTo>
                  <a:pt x="8610086" y="4793724"/>
                </a:lnTo>
                <a:lnTo>
                  <a:pt x="0" y="4793724"/>
                </a:lnTo>
                <a:lnTo>
                  <a:pt x="0" y="0"/>
                </a:lnTo>
                <a:close/>
              </a:path>
            </a:pathLst>
          </a:custGeom>
          <a:blipFill>
            <a:blip r:embed="rId3"/>
            <a:stretch>
              <a:fillRect l="0" t="0" r="0" b="0"/>
            </a:stretch>
          </a:blipFill>
        </p:spPr>
      </p:sp>
      <p:sp>
        <p:nvSpPr>
          <p:cNvPr name="TextBox 7" id="7"/>
          <p:cNvSpPr txBox="true"/>
          <p:nvPr/>
        </p:nvSpPr>
        <p:spPr>
          <a:xfrm rot="0">
            <a:off x="2125919" y="49529"/>
            <a:ext cx="1498879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6- DİĞER BAĞLANTILAR</a:t>
            </a:r>
          </a:p>
        </p:txBody>
      </p:sp>
      <p:sp>
        <p:nvSpPr>
          <p:cNvPr name="TextBox 8" id="8"/>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20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125919" y="783708"/>
            <a:ext cx="1498879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KOD BLOĞU</a:t>
            </a:r>
          </a:p>
        </p:txBody>
      </p:sp>
      <p:sp>
        <p:nvSpPr>
          <p:cNvPr name="TextBox 6" id="6"/>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21</a:t>
            </a:r>
          </a:p>
        </p:txBody>
      </p:sp>
      <p:grpSp>
        <p:nvGrpSpPr>
          <p:cNvPr name="Group 7" id="7"/>
          <p:cNvGrpSpPr/>
          <p:nvPr/>
        </p:nvGrpSpPr>
        <p:grpSpPr>
          <a:xfrm rot="0">
            <a:off x="743429" y="5322729"/>
            <a:ext cx="3166854" cy="2740768"/>
            <a:chOff x="0" y="0"/>
            <a:chExt cx="4222472" cy="3654357"/>
          </a:xfrm>
        </p:grpSpPr>
        <p:sp>
          <p:nvSpPr>
            <p:cNvPr name="Freeform 8" id="8"/>
            <p:cNvSpPr/>
            <p:nvPr/>
          </p:nvSpPr>
          <p:spPr>
            <a:xfrm flipH="false" flipV="false" rot="0">
              <a:off x="0" y="0"/>
              <a:ext cx="4222472" cy="3654357"/>
            </a:xfrm>
            <a:custGeom>
              <a:avLst/>
              <a:gdLst/>
              <a:ahLst/>
              <a:cxnLst/>
              <a:rect r="r" b="b" t="t" l="l"/>
              <a:pathLst>
                <a:path h="3654357" w="4222472">
                  <a:moveTo>
                    <a:pt x="0" y="0"/>
                  </a:moveTo>
                  <a:lnTo>
                    <a:pt x="4222472" y="0"/>
                  </a:lnTo>
                  <a:lnTo>
                    <a:pt x="4222472" y="3654357"/>
                  </a:lnTo>
                  <a:lnTo>
                    <a:pt x="0" y="3654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43997" y="1209885"/>
              <a:ext cx="1134478" cy="741892"/>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I.</a:t>
              </a:r>
            </a:p>
          </p:txBody>
        </p:sp>
        <p:sp>
          <p:nvSpPr>
            <p:cNvPr name="TextBox 10" id="10"/>
            <p:cNvSpPr txBox="true"/>
            <p:nvPr/>
          </p:nvSpPr>
          <p:spPr>
            <a:xfrm rot="0">
              <a:off x="895739" y="1884329"/>
              <a:ext cx="2430994" cy="568537"/>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FUSES</a:t>
              </a:r>
            </a:p>
          </p:txBody>
        </p:sp>
      </p:grpSp>
      <p:grpSp>
        <p:nvGrpSpPr>
          <p:cNvPr name="Group 11" id="11"/>
          <p:cNvGrpSpPr/>
          <p:nvPr/>
        </p:nvGrpSpPr>
        <p:grpSpPr>
          <a:xfrm rot="0">
            <a:off x="3000981" y="6693113"/>
            <a:ext cx="3166854" cy="2740768"/>
            <a:chOff x="0" y="0"/>
            <a:chExt cx="4222472" cy="3654357"/>
          </a:xfrm>
        </p:grpSpPr>
        <p:sp>
          <p:nvSpPr>
            <p:cNvPr name="Freeform 12" id="12"/>
            <p:cNvSpPr/>
            <p:nvPr/>
          </p:nvSpPr>
          <p:spPr>
            <a:xfrm flipH="false" flipV="false" rot="0">
              <a:off x="0" y="0"/>
              <a:ext cx="4222472" cy="3654357"/>
            </a:xfrm>
            <a:custGeom>
              <a:avLst/>
              <a:gdLst/>
              <a:ahLst/>
              <a:cxnLst/>
              <a:rect r="r" b="b" t="t" l="l"/>
              <a:pathLst>
                <a:path h="3654357" w="4222472">
                  <a:moveTo>
                    <a:pt x="0" y="0"/>
                  </a:moveTo>
                  <a:lnTo>
                    <a:pt x="4222472" y="0"/>
                  </a:lnTo>
                  <a:lnTo>
                    <a:pt x="4222472" y="3654357"/>
                  </a:lnTo>
                  <a:lnTo>
                    <a:pt x="0" y="3654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225034" y="1243415"/>
              <a:ext cx="1772403" cy="741892"/>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II.</a:t>
              </a:r>
            </a:p>
          </p:txBody>
        </p:sp>
        <p:sp>
          <p:nvSpPr>
            <p:cNvPr name="TextBox 14" id="14"/>
            <p:cNvSpPr txBox="true"/>
            <p:nvPr/>
          </p:nvSpPr>
          <p:spPr>
            <a:xfrm rot="0">
              <a:off x="701727" y="1917109"/>
              <a:ext cx="2819018" cy="1089237"/>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PİN TANIMLAMA</a:t>
              </a:r>
            </a:p>
          </p:txBody>
        </p:sp>
      </p:grpSp>
      <p:grpSp>
        <p:nvGrpSpPr>
          <p:cNvPr name="Group 15" id="15"/>
          <p:cNvGrpSpPr/>
          <p:nvPr/>
        </p:nvGrpSpPr>
        <p:grpSpPr>
          <a:xfrm rot="0">
            <a:off x="3000981" y="3952345"/>
            <a:ext cx="3166854" cy="2740768"/>
            <a:chOff x="0" y="0"/>
            <a:chExt cx="4222472" cy="3654357"/>
          </a:xfrm>
        </p:grpSpPr>
        <p:sp>
          <p:nvSpPr>
            <p:cNvPr name="Freeform 16" id="16"/>
            <p:cNvSpPr/>
            <p:nvPr/>
          </p:nvSpPr>
          <p:spPr>
            <a:xfrm flipH="false" flipV="false" rot="0">
              <a:off x="0" y="0"/>
              <a:ext cx="4222472" cy="3654357"/>
            </a:xfrm>
            <a:custGeom>
              <a:avLst/>
              <a:gdLst/>
              <a:ahLst/>
              <a:cxnLst/>
              <a:rect r="r" b="b" t="t" l="l"/>
              <a:pathLst>
                <a:path h="3654357" w="4222472">
                  <a:moveTo>
                    <a:pt x="0" y="0"/>
                  </a:moveTo>
                  <a:lnTo>
                    <a:pt x="4222472" y="0"/>
                  </a:lnTo>
                  <a:lnTo>
                    <a:pt x="4222472" y="3654357"/>
                  </a:lnTo>
                  <a:lnTo>
                    <a:pt x="0" y="3654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189524" y="1276196"/>
              <a:ext cx="1843424" cy="741892"/>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III.</a:t>
              </a:r>
            </a:p>
          </p:txBody>
        </p:sp>
        <p:sp>
          <p:nvSpPr>
            <p:cNvPr name="TextBox 18" id="18"/>
            <p:cNvSpPr txBox="true"/>
            <p:nvPr/>
          </p:nvSpPr>
          <p:spPr>
            <a:xfrm rot="0">
              <a:off x="663242" y="1950639"/>
              <a:ext cx="2895988" cy="1089237"/>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DEĞİŞKEN TANIMLAMA</a:t>
              </a:r>
            </a:p>
          </p:txBody>
        </p:sp>
      </p:grpSp>
      <p:grpSp>
        <p:nvGrpSpPr>
          <p:cNvPr name="Group 19" id="19"/>
          <p:cNvGrpSpPr/>
          <p:nvPr/>
        </p:nvGrpSpPr>
        <p:grpSpPr>
          <a:xfrm rot="0">
            <a:off x="5301447" y="5322729"/>
            <a:ext cx="3166854" cy="2740768"/>
            <a:chOff x="0" y="0"/>
            <a:chExt cx="4222472" cy="3654357"/>
          </a:xfrm>
        </p:grpSpPr>
        <p:sp>
          <p:nvSpPr>
            <p:cNvPr name="Freeform 20" id="20"/>
            <p:cNvSpPr/>
            <p:nvPr/>
          </p:nvSpPr>
          <p:spPr>
            <a:xfrm flipH="false" flipV="false" rot="0">
              <a:off x="0" y="0"/>
              <a:ext cx="4222472" cy="3654357"/>
            </a:xfrm>
            <a:custGeom>
              <a:avLst/>
              <a:gdLst/>
              <a:ahLst/>
              <a:cxnLst/>
              <a:rect r="r" b="b" t="t" l="l"/>
              <a:pathLst>
                <a:path h="3654357" w="4222472">
                  <a:moveTo>
                    <a:pt x="0" y="0"/>
                  </a:moveTo>
                  <a:lnTo>
                    <a:pt x="4222472" y="0"/>
                  </a:lnTo>
                  <a:lnTo>
                    <a:pt x="4222472" y="3654357"/>
                  </a:lnTo>
                  <a:lnTo>
                    <a:pt x="0" y="3654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978505" y="1243415"/>
              <a:ext cx="2265462" cy="741892"/>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IV.</a:t>
              </a:r>
            </a:p>
          </p:txBody>
        </p:sp>
        <p:sp>
          <p:nvSpPr>
            <p:cNvPr name="TextBox 22" id="22"/>
            <p:cNvSpPr txBox="true"/>
            <p:nvPr/>
          </p:nvSpPr>
          <p:spPr>
            <a:xfrm rot="0">
              <a:off x="644000" y="1917109"/>
              <a:ext cx="2934472" cy="1089237"/>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MOTOR HAREKET</a:t>
              </a:r>
            </a:p>
          </p:txBody>
        </p:sp>
      </p:grpSp>
      <p:grpSp>
        <p:nvGrpSpPr>
          <p:cNvPr name="Group 23" id="23"/>
          <p:cNvGrpSpPr/>
          <p:nvPr/>
        </p:nvGrpSpPr>
        <p:grpSpPr>
          <a:xfrm rot="0">
            <a:off x="5301447" y="2581961"/>
            <a:ext cx="3166854" cy="2740768"/>
            <a:chOff x="0" y="0"/>
            <a:chExt cx="4222472" cy="3654357"/>
          </a:xfrm>
        </p:grpSpPr>
        <p:sp>
          <p:nvSpPr>
            <p:cNvPr name="Freeform 24" id="24"/>
            <p:cNvSpPr/>
            <p:nvPr/>
          </p:nvSpPr>
          <p:spPr>
            <a:xfrm flipH="false" flipV="false" rot="0">
              <a:off x="0" y="0"/>
              <a:ext cx="4222472" cy="3654357"/>
            </a:xfrm>
            <a:custGeom>
              <a:avLst/>
              <a:gdLst/>
              <a:ahLst/>
              <a:cxnLst/>
              <a:rect r="r" b="b" t="t" l="l"/>
              <a:pathLst>
                <a:path h="3654357" w="4222472">
                  <a:moveTo>
                    <a:pt x="0" y="0"/>
                  </a:moveTo>
                  <a:lnTo>
                    <a:pt x="4222472" y="0"/>
                  </a:lnTo>
                  <a:lnTo>
                    <a:pt x="4222472" y="3654357"/>
                  </a:lnTo>
                  <a:lnTo>
                    <a:pt x="0" y="3654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978505" y="1243415"/>
              <a:ext cx="2265462" cy="741892"/>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V.</a:t>
              </a:r>
            </a:p>
          </p:txBody>
        </p:sp>
        <p:sp>
          <p:nvSpPr>
            <p:cNvPr name="TextBox 26" id="26"/>
            <p:cNvSpPr txBox="true"/>
            <p:nvPr/>
          </p:nvSpPr>
          <p:spPr>
            <a:xfrm rot="0">
              <a:off x="644000" y="1917109"/>
              <a:ext cx="2934472" cy="1089237"/>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RESET MOVES</a:t>
              </a:r>
            </a:p>
          </p:txBody>
        </p:sp>
      </p:grpSp>
      <p:sp>
        <p:nvSpPr>
          <p:cNvPr name="Freeform 27" id="27"/>
          <p:cNvSpPr/>
          <p:nvPr/>
        </p:nvSpPr>
        <p:spPr>
          <a:xfrm flipH="false" flipV="false" rot="0">
            <a:off x="7560573" y="3952345"/>
            <a:ext cx="3166854" cy="2740768"/>
          </a:xfrm>
          <a:custGeom>
            <a:avLst/>
            <a:gdLst/>
            <a:ahLst/>
            <a:cxnLst/>
            <a:rect r="r" b="b" t="t" l="l"/>
            <a:pathLst>
              <a:path h="2740768" w="3166854">
                <a:moveTo>
                  <a:pt x="0" y="0"/>
                </a:moveTo>
                <a:lnTo>
                  <a:pt x="3166854" y="0"/>
                </a:lnTo>
                <a:lnTo>
                  <a:pt x="3166854" y="2740768"/>
                </a:lnTo>
                <a:lnTo>
                  <a:pt x="0" y="2740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8294452" y="4901576"/>
            <a:ext cx="1699097" cy="539750"/>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VI.</a:t>
            </a:r>
          </a:p>
        </p:txBody>
      </p:sp>
      <p:sp>
        <p:nvSpPr>
          <p:cNvPr name="TextBox 29" id="29"/>
          <p:cNvSpPr txBox="true"/>
          <p:nvPr/>
        </p:nvSpPr>
        <p:spPr>
          <a:xfrm rot="0">
            <a:off x="8043573" y="5404465"/>
            <a:ext cx="2200854" cy="412115"/>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PLAY MOVES</a:t>
            </a:r>
          </a:p>
        </p:txBody>
      </p:sp>
      <p:sp>
        <p:nvSpPr>
          <p:cNvPr name="Freeform 30" id="30"/>
          <p:cNvSpPr/>
          <p:nvPr/>
        </p:nvSpPr>
        <p:spPr>
          <a:xfrm flipH="false" flipV="false" rot="0">
            <a:off x="7625159" y="1211577"/>
            <a:ext cx="3166854" cy="2740768"/>
          </a:xfrm>
          <a:custGeom>
            <a:avLst/>
            <a:gdLst/>
            <a:ahLst/>
            <a:cxnLst/>
            <a:rect r="r" b="b" t="t" l="l"/>
            <a:pathLst>
              <a:path h="2740768" w="3166854">
                <a:moveTo>
                  <a:pt x="0" y="0"/>
                </a:moveTo>
                <a:lnTo>
                  <a:pt x="3166854" y="0"/>
                </a:lnTo>
                <a:lnTo>
                  <a:pt x="3166854" y="2740768"/>
                </a:lnTo>
                <a:lnTo>
                  <a:pt x="0" y="2740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1" id="31"/>
          <p:cNvSpPr txBox="true"/>
          <p:nvPr/>
        </p:nvSpPr>
        <p:spPr>
          <a:xfrm rot="0">
            <a:off x="8359038" y="2160808"/>
            <a:ext cx="1699097" cy="539750"/>
          </a:xfrm>
          <a:prstGeom prst="rect">
            <a:avLst/>
          </a:prstGeom>
        </p:spPr>
        <p:txBody>
          <a:bodyPr anchor="t" rtlCol="false" tIns="0" lIns="0" bIns="0" rIns="0">
            <a:spAutoFit/>
          </a:bodyPr>
          <a:lstStyle/>
          <a:p>
            <a:pPr algn="ctr">
              <a:lnSpc>
                <a:spcPts val="4000"/>
              </a:lnSpc>
            </a:pPr>
            <a:r>
              <a:rPr lang="en-US" sz="4000">
                <a:solidFill>
                  <a:srgbClr val="313131"/>
                </a:solidFill>
                <a:latin typeface="Archivo Black Bold"/>
              </a:rPr>
              <a:t>VII.</a:t>
            </a:r>
          </a:p>
        </p:txBody>
      </p:sp>
      <p:sp>
        <p:nvSpPr>
          <p:cNvPr name="TextBox 32" id="32"/>
          <p:cNvSpPr txBox="true"/>
          <p:nvPr/>
        </p:nvSpPr>
        <p:spPr>
          <a:xfrm rot="0">
            <a:off x="8108159" y="2663697"/>
            <a:ext cx="2200854" cy="412115"/>
          </a:xfrm>
          <a:prstGeom prst="rect">
            <a:avLst/>
          </a:prstGeom>
        </p:spPr>
        <p:txBody>
          <a:bodyPr anchor="t" rtlCol="false" tIns="0" lIns="0" bIns="0" rIns="0">
            <a:spAutoFit/>
          </a:bodyPr>
          <a:lstStyle/>
          <a:p>
            <a:pPr algn="ctr">
              <a:lnSpc>
                <a:spcPts val="3099"/>
              </a:lnSpc>
            </a:pPr>
            <a:r>
              <a:rPr lang="en-US" sz="3099">
                <a:solidFill>
                  <a:srgbClr val="313131"/>
                </a:solidFill>
                <a:latin typeface="Archivo Narrow Bold"/>
              </a:rPr>
              <a:t>VOID MAIN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485052" y="0"/>
            <a:ext cx="9249355" cy="10287000"/>
          </a:xfrm>
          <a:custGeom>
            <a:avLst/>
            <a:gdLst/>
            <a:ahLst/>
            <a:cxnLst/>
            <a:rect r="r" b="b" t="t" l="l"/>
            <a:pathLst>
              <a:path h="10287000" w="9249355">
                <a:moveTo>
                  <a:pt x="0" y="0"/>
                </a:moveTo>
                <a:lnTo>
                  <a:pt x="9249354" y="0"/>
                </a:lnTo>
                <a:lnTo>
                  <a:pt x="9249354"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2125919" y="783708"/>
            <a:ext cx="1498879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1 - FUSES</a:t>
            </a:r>
          </a:p>
        </p:txBody>
      </p:sp>
      <p:sp>
        <p:nvSpPr>
          <p:cNvPr name="TextBox 7" id="7"/>
          <p:cNvSpPr txBox="true"/>
          <p:nvPr/>
        </p:nvSpPr>
        <p:spPr>
          <a:xfrm rot="0">
            <a:off x="16481908" y="8774112"/>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21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4030121"/>
            <a:ext cx="9456495" cy="2226759"/>
          </a:xfrm>
          <a:custGeom>
            <a:avLst/>
            <a:gdLst/>
            <a:ahLst/>
            <a:cxnLst/>
            <a:rect r="r" b="b" t="t" l="l"/>
            <a:pathLst>
              <a:path h="2226759" w="9456495">
                <a:moveTo>
                  <a:pt x="0" y="0"/>
                </a:moveTo>
                <a:lnTo>
                  <a:pt x="9456495" y="0"/>
                </a:lnTo>
                <a:lnTo>
                  <a:pt x="9456495" y="2226758"/>
                </a:lnTo>
                <a:lnTo>
                  <a:pt x="0" y="2226758"/>
                </a:lnTo>
                <a:lnTo>
                  <a:pt x="0" y="0"/>
                </a:lnTo>
                <a:close/>
              </a:path>
            </a:pathLst>
          </a:custGeom>
          <a:blipFill>
            <a:blip r:embed="rId2"/>
            <a:stretch>
              <a:fillRect l="0" t="0" r="0" b="0"/>
            </a:stretch>
          </a:blipFill>
        </p:spPr>
      </p:sp>
      <p:sp>
        <p:nvSpPr>
          <p:cNvPr name="TextBox 6" id="6"/>
          <p:cNvSpPr txBox="true"/>
          <p:nvPr/>
        </p:nvSpPr>
        <p:spPr>
          <a:xfrm rot="0">
            <a:off x="2125919" y="783708"/>
            <a:ext cx="1498879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2 - PİN TANIMLAMA</a:t>
            </a:r>
          </a:p>
        </p:txBody>
      </p:sp>
      <p:sp>
        <p:nvSpPr>
          <p:cNvPr name="TextBox 7" id="7"/>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22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2625962"/>
            <a:ext cx="13218722" cy="5208962"/>
          </a:xfrm>
          <a:custGeom>
            <a:avLst/>
            <a:gdLst/>
            <a:ahLst/>
            <a:cxnLst/>
            <a:rect r="r" b="b" t="t" l="l"/>
            <a:pathLst>
              <a:path h="5208962" w="13218722">
                <a:moveTo>
                  <a:pt x="0" y="0"/>
                </a:moveTo>
                <a:lnTo>
                  <a:pt x="13218722" y="0"/>
                </a:lnTo>
                <a:lnTo>
                  <a:pt x="13218722" y="5208961"/>
                </a:lnTo>
                <a:lnTo>
                  <a:pt x="0" y="5208961"/>
                </a:lnTo>
                <a:lnTo>
                  <a:pt x="0" y="0"/>
                </a:lnTo>
                <a:close/>
              </a:path>
            </a:pathLst>
          </a:custGeom>
          <a:blipFill>
            <a:blip r:embed="rId2"/>
            <a:stretch>
              <a:fillRect l="0" t="0" r="0" b="0"/>
            </a:stretch>
          </a:blipFill>
        </p:spPr>
      </p:sp>
      <p:sp>
        <p:nvSpPr>
          <p:cNvPr name="TextBox 6" id="6"/>
          <p:cNvSpPr txBox="true"/>
          <p:nvPr/>
        </p:nvSpPr>
        <p:spPr>
          <a:xfrm rot="0">
            <a:off x="2125919" y="783708"/>
            <a:ext cx="1498879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3 - DEĞİŞKEN TANIMLAMA</a:t>
            </a:r>
          </a:p>
        </p:txBody>
      </p:sp>
      <p:sp>
        <p:nvSpPr>
          <p:cNvPr name="TextBox 7" id="7"/>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23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762879"/>
            <a:ext cx="9103876" cy="8070559"/>
          </a:xfrm>
          <a:custGeom>
            <a:avLst/>
            <a:gdLst/>
            <a:ahLst/>
            <a:cxnLst/>
            <a:rect r="r" b="b" t="t" l="l"/>
            <a:pathLst>
              <a:path h="8070559" w="9103876">
                <a:moveTo>
                  <a:pt x="0" y="0"/>
                </a:moveTo>
                <a:lnTo>
                  <a:pt x="9103876" y="0"/>
                </a:lnTo>
                <a:lnTo>
                  <a:pt x="9103876" y="8070559"/>
                </a:lnTo>
                <a:lnTo>
                  <a:pt x="0" y="8070559"/>
                </a:lnTo>
                <a:lnTo>
                  <a:pt x="0" y="0"/>
                </a:lnTo>
                <a:close/>
              </a:path>
            </a:pathLst>
          </a:custGeom>
          <a:blipFill>
            <a:blip r:embed="rId2"/>
            <a:stretch>
              <a:fillRect l="0" t="0" r="0" b="0"/>
            </a:stretch>
          </a:blipFill>
        </p:spPr>
      </p:sp>
      <p:sp>
        <p:nvSpPr>
          <p:cNvPr name="TextBox 6" id="6"/>
          <p:cNvSpPr txBox="true"/>
          <p:nvPr/>
        </p:nvSpPr>
        <p:spPr>
          <a:xfrm rot="0">
            <a:off x="2125919" y="783708"/>
            <a:ext cx="6552605"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4 - MOVEMOTOR</a:t>
            </a:r>
          </a:p>
        </p:txBody>
      </p:sp>
      <p:sp>
        <p:nvSpPr>
          <p:cNvPr name="TextBox 7" id="7"/>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24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384" y="1904467"/>
            <a:ext cx="4357707" cy="8382533"/>
          </a:xfrm>
          <a:custGeom>
            <a:avLst/>
            <a:gdLst/>
            <a:ahLst/>
            <a:cxnLst/>
            <a:rect r="r" b="b" t="t" l="l"/>
            <a:pathLst>
              <a:path h="8382533" w="4357707">
                <a:moveTo>
                  <a:pt x="0" y="0"/>
                </a:moveTo>
                <a:lnTo>
                  <a:pt x="4357707" y="0"/>
                </a:lnTo>
                <a:lnTo>
                  <a:pt x="4357707" y="8382533"/>
                </a:lnTo>
                <a:lnTo>
                  <a:pt x="0" y="8382533"/>
                </a:lnTo>
                <a:lnTo>
                  <a:pt x="0" y="0"/>
                </a:lnTo>
                <a:close/>
              </a:path>
            </a:pathLst>
          </a:custGeom>
          <a:blipFill>
            <a:blip r:embed="rId2"/>
            <a:stretch>
              <a:fillRect l="0" t="0" r="0" b="0"/>
            </a:stretch>
          </a:blipFill>
        </p:spPr>
      </p:sp>
      <p:sp>
        <p:nvSpPr>
          <p:cNvPr name="Freeform 6" id="6"/>
          <p:cNvSpPr/>
          <p:nvPr/>
        </p:nvSpPr>
        <p:spPr>
          <a:xfrm flipH="false" flipV="false" rot="0">
            <a:off x="4372091" y="1904467"/>
            <a:ext cx="4276225" cy="8382533"/>
          </a:xfrm>
          <a:custGeom>
            <a:avLst/>
            <a:gdLst/>
            <a:ahLst/>
            <a:cxnLst/>
            <a:rect r="r" b="b" t="t" l="l"/>
            <a:pathLst>
              <a:path h="8382533" w="4276225">
                <a:moveTo>
                  <a:pt x="0" y="0"/>
                </a:moveTo>
                <a:lnTo>
                  <a:pt x="4276224" y="0"/>
                </a:lnTo>
                <a:lnTo>
                  <a:pt x="4276224" y="8382533"/>
                </a:lnTo>
                <a:lnTo>
                  <a:pt x="0" y="8382533"/>
                </a:lnTo>
                <a:lnTo>
                  <a:pt x="0" y="0"/>
                </a:lnTo>
                <a:close/>
              </a:path>
            </a:pathLst>
          </a:custGeom>
          <a:blipFill>
            <a:blip r:embed="rId3"/>
            <a:stretch>
              <a:fillRect l="0" t="0" r="0" b="0"/>
            </a:stretch>
          </a:blipFill>
        </p:spPr>
      </p:sp>
      <p:sp>
        <p:nvSpPr>
          <p:cNvPr name="Freeform 7" id="7"/>
          <p:cNvSpPr/>
          <p:nvPr/>
        </p:nvSpPr>
        <p:spPr>
          <a:xfrm flipH="false" flipV="false" rot="0">
            <a:off x="8648315" y="1904467"/>
            <a:ext cx="5841826" cy="4920347"/>
          </a:xfrm>
          <a:custGeom>
            <a:avLst/>
            <a:gdLst/>
            <a:ahLst/>
            <a:cxnLst/>
            <a:rect r="r" b="b" t="t" l="l"/>
            <a:pathLst>
              <a:path h="4920347" w="5841826">
                <a:moveTo>
                  <a:pt x="0" y="0"/>
                </a:moveTo>
                <a:lnTo>
                  <a:pt x="5841826" y="0"/>
                </a:lnTo>
                <a:lnTo>
                  <a:pt x="5841826" y="4920347"/>
                </a:lnTo>
                <a:lnTo>
                  <a:pt x="0" y="4920347"/>
                </a:lnTo>
                <a:lnTo>
                  <a:pt x="0" y="0"/>
                </a:lnTo>
                <a:close/>
              </a:path>
            </a:pathLst>
          </a:custGeom>
          <a:blipFill>
            <a:blip r:embed="rId4"/>
            <a:stretch>
              <a:fillRect l="0" t="0" r="0" b="0"/>
            </a:stretch>
          </a:blipFill>
        </p:spPr>
      </p:sp>
      <p:sp>
        <p:nvSpPr>
          <p:cNvPr name="TextBox 8" id="8"/>
          <p:cNvSpPr txBox="true"/>
          <p:nvPr/>
        </p:nvSpPr>
        <p:spPr>
          <a:xfrm rot="0">
            <a:off x="2125919" y="783708"/>
            <a:ext cx="6753820"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5 - RESETMOVES</a:t>
            </a:r>
          </a:p>
        </p:txBody>
      </p:sp>
      <p:sp>
        <p:nvSpPr>
          <p:cNvPr name="TextBox 9" id="9"/>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25</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294521"/>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555138" y="1028700"/>
            <a:ext cx="11177725" cy="8229600"/>
          </a:xfrm>
          <a:custGeom>
            <a:avLst/>
            <a:gdLst/>
            <a:ahLst/>
            <a:cxnLst/>
            <a:rect r="r" b="b" t="t" l="l"/>
            <a:pathLst>
              <a:path h="8229600" w="11177725">
                <a:moveTo>
                  <a:pt x="0" y="0"/>
                </a:moveTo>
                <a:lnTo>
                  <a:pt x="11177724" y="0"/>
                </a:lnTo>
                <a:lnTo>
                  <a:pt x="11177724" y="8229600"/>
                </a:lnTo>
                <a:lnTo>
                  <a:pt x="0" y="8229600"/>
                </a:lnTo>
                <a:lnTo>
                  <a:pt x="0" y="0"/>
                </a:lnTo>
                <a:close/>
              </a:path>
            </a:pathLst>
          </a:custGeom>
          <a:blipFill>
            <a:blip r:embed="rId2"/>
            <a:stretch>
              <a:fillRect l="0" t="0" r="0" b="0"/>
            </a:stretch>
          </a:blipFill>
        </p:spPr>
      </p:sp>
      <p:sp>
        <p:nvSpPr>
          <p:cNvPr name="TextBox 6" id="6"/>
          <p:cNvSpPr txBox="true"/>
          <p:nvPr/>
        </p:nvSpPr>
        <p:spPr>
          <a:xfrm rot="0">
            <a:off x="2125919" y="49529"/>
            <a:ext cx="6232029"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6 - PLAYMOVES</a:t>
            </a:r>
          </a:p>
        </p:txBody>
      </p:sp>
      <p:sp>
        <p:nvSpPr>
          <p:cNvPr name="TextBox 7" id="7"/>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26</a:t>
            </a:r>
          </a:p>
        </p:txBody>
      </p:sp>
      <p:sp>
        <p:nvSpPr>
          <p:cNvPr name="TextBox 8" id="8"/>
          <p:cNvSpPr txBox="true"/>
          <p:nvPr/>
        </p:nvSpPr>
        <p:spPr>
          <a:xfrm rot="0">
            <a:off x="0" y="2775902"/>
            <a:ext cx="18288000" cy="46304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UZUNLUĞU SEBEBİYLE RAPORDAN ANLATILACAK</a:t>
            </a:r>
          </a:p>
          <a:p>
            <a:pPr algn="ctr">
              <a:lnSpc>
                <a:spcPts val="7279"/>
              </a:lnSpc>
            </a:pPr>
          </a:p>
          <a:p>
            <a:pPr algn="ctr">
              <a:lnSpc>
                <a:spcPts val="7279"/>
              </a:lnSpc>
            </a:pPr>
            <a:r>
              <a:rPr lang="en-US" sz="5199">
                <a:solidFill>
                  <a:srgbClr val="000000"/>
                </a:solidFill>
                <a:latin typeface="DejaVu Serif Bold"/>
              </a:rPr>
              <a:t>(AKIL VE RUH SAĞLIĞI GÖZ ÖNÜNDE BULUNDURULMUŞTUR)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294521"/>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555138" y="1028700"/>
            <a:ext cx="11177725" cy="8229600"/>
          </a:xfrm>
          <a:custGeom>
            <a:avLst/>
            <a:gdLst/>
            <a:ahLst/>
            <a:cxnLst/>
            <a:rect r="r" b="b" t="t" l="l"/>
            <a:pathLst>
              <a:path h="8229600" w="11177725">
                <a:moveTo>
                  <a:pt x="0" y="0"/>
                </a:moveTo>
                <a:lnTo>
                  <a:pt x="11177724" y="0"/>
                </a:lnTo>
                <a:lnTo>
                  <a:pt x="11177724" y="8229600"/>
                </a:lnTo>
                <a:lnTo>
                  <a:pt x="0" y="8229600"/>
                </a:lnTo>
                <a:lnTo>
                  <a:pt x="0" y="0"/>
                </a:lnTo>
                <a:close/>
              </a:path>
            </a:pathLst>
          </a:custGeom>
          <a:blipFill>
            <a:blip r:embed="rId2"/>
            <a:stretch>
              <a:fillRect l="0" t="0" r="0" b="0"/>
            </a:stretch>
          </a:blipFill>
        </p:spPr>
      </p:sp>
      <p:sp>
        <p:nvSpPr>
          <p:cNvPr name="TextBox 6" id="6"/>
          <p:cNvSpPr txBox="true"/>
          <p:nvPr/>
        </p:nvSpPr>
        <p:spPr>
          <a:xfrm rot="0">
            <a:off x="2125919" y="49529"/>
            <a:ext cx="5588496"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6 - VOID MAIN</a:t>
            </a:r>
          </a:p>
        </p:txBody>
      </p:sp>
      <p:sp>
        <p:nvSpPr>
          <p:cNvPr name="TextBox 7" id="7"/>
          <p:cNvSpPr txBox="true"/>
          <p:nvPr/>
        </p:nvSpPr>
        <p:spPr>
          <a:xfrm rot="0">
            <a:off x="15704516"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27</a:t>
            </a:r>
          </a:p>
        </p:txBody>
      </p:sp>
      <p:sp>
        <p:nvSpPr>
          <p:cNvPr name="TextBox 8" id="8"/>
          <p:cNvSpPr txBox="true"/>
          <p:nvPr/>
        </p:nvSpPr>
        <p:spPr>
          <a:xfrm rot="0">
            <a:off x="0" y="2775902"/>
            <a:ext cx="18288000" cy="46304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UZUNLUĞU SEBEBİYLE RAPORDAN ANLATILACAK</a:t>
            </a:r>
          </a:p>
          <a:p>
            <a:pPr algn="ctr">
              <a:lnSpc>
                <a:spcPts val="7279"/>
              </a:lnSpc>
            </a:pPr>
          </a:p>
          <a:p>
            <a:pPr algn="ctr">
              <a:lnSpc>
                <a:spcPts val="7279"/>
              </a:lnSpc>
            </a:pPr>
            <a:r>
              <a:rPr lang="en-US" sz="5199">
                <a:solidFill>
                  <a:srgbClr val="000000"/>
                </a:solidFill>
                <a:latin typeface="DejaVu Serif Bold"/>
              </a:rPr>
              <a:t>(AKIL VE RUH SAĞLIĞI GÖZ ÖNÜNDE BULUNDURULMUŞTUR)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sp>
        <p:nvSpPr>
          <p:cNvPr name="TextBox 2" id="2"/>
          <p:cNvSpPr txBox="true"/>
          <p:nvPr/>
        </p:nvSpPr>
        <p:spPr>
          <a:xfrm rot="0">
            <a:off x="1690505" y="851151"/>
            <a:ext cx="14195675" cy="797971"/>
          </a:xfrm>
          <a:prstGeom prst="rect">
            <a:avLst/>
          </a:prstGeom>
        </p:spPr>
        <p:txBody>
          <a:bodyPr anchor="t" rtlCol="false" tIns="0" lIns="0" bIns="0" rIns="0">
            <a:spAutoFit/>
          </a:bodyPr>
          <a:lstStyle/>
          <a:p>
            <a:pPr>
              <a:lnSpc>
                <a:spcPts val="6494"/>
              </a:lnSpc>
            </a:pPr>
            <a:r>
              <a:rPr lang="en-US" sz="4638">
                <a:solidFill>
                  <a:srgbClr val="313131"/>
                </a:solidFill>
                <a:latin typeface="Archivo Black"/>
              </a:rPr>
              <a:t>PROJENIN KULLANILABILECEĞI ALANLAR</a:t>
            </a:r>
          </a:p>
        </p:txBody>
      </p:sp>
      <p:grpSp>
        <p:nvGrpSpPr>
          <p:cNvPr name="Group 3" id="3"/>
          <p:cNvGrpSpPr>
            <a:grpSpLocks noChangeAspect="true"/>
          </p:cNvGrpSpPr>
          <p:nvPr/>
        </p:nvGrpSpPr>
        <p:grpSpPr>
          <a:xfrm rot="0">
            <a:off x="1028700" y="2247773"/>
            <a:ext cx="5729153" cy="5791453"/>
            <a:chOff x="0" y="0"/>
            <a:chExt cx="5956300" cy="6021070"/>
          </a:xfrm>
        </p:grpSpPr>
        <p:sp>
          <p:nvSpPr>
            <p:cNvPr name="Freeform 4" id="4"/>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2"/>
              <a:stretch>
                <a:fillRect l="-25791" t="0" r="-25791" b="0"/>
              </a:stretch>
            </a:blipFill>
          </p:spPr>
        </p:sp>
      </p:grpSp>
      <p:sp>
        <p:nvSpPr>
          <p:cNvPr name="TextBox 5" id="5"/>
          <p:cNvSpPr txBox="true"/>
          <p:nvPr/>
        </p:nvSpPr>
        <p:spPr>
          <a:xfrm rot="0">
            <a:off x="1690505" y="5802186"/>
            <a:ext cx="4200147" cy="781185"/>
          </a:xfrm>
          <a:prstGeom prst="rect">
            <a:avLst/>
          </a:prstGeom>
        </p:spPr>
        <p:txBody>
          <a:bodyPr anchor="t" rtlCol="false" tIns="0" lIns="0" bIns="0" rIns="0">
            <a:spAutoFit/>
          </a:bodyPr>
          <a:lstStyle/>
          <a:p>
            <a:pPr>
              <a:lnSpc>
                <a:spcPts val="6213"/>
              </a:lnSpc>
            </a:pPr>
            <a:r>
              <a:rPr lang="en-US" sz="4438">
                <a:solidFill>
                  <a:srgbClr val="FFFFFF"/>
                </a:solidFill>
                <a:latin typeface="Archivo Narrow Bold"/>
              </a:rPr>
              <a:t>TARIM</a:t>
            </a:r>
          </a:p>
        </p:txBody>
      </p:sp>
      <p:sp>
        <p:nvSpPr>
          <p:cNvPr name="TextBox 6" id="6"/>
          <p:cNvSpPr txBox="true"/>
          <p:nvPr/>
        </p:nvSpPr>
        <p:spPr>
          <a:xfrm rot="0">
            <a:off x="1516953" y="6808319"/>
            <a:ext cx="4373698" cy="526618"/>
          </a:xfrm>
          <a:prstGeom prst="rect">
            <a:avLst/>
          </a:prstGeom>
        </p:spPr>
        <p:txBody>
          <a:bodyPr anchor="t" rtlCol="false" tIns="0" lIns="0" bIns="0" rIns="0">
            <a:spAutoFit/>
          </a:bodyPr>
          <a:lstStyle/>
          <a:p>
            <a:pPr>
              <a:lnSpc>
                <a:spcPts val="2071"/>
              </a:lnSpc>
            </a:pPr>
            <a:r>
              <a:rPr lang="en-US" sz="1479">
                <a:solidFill>
                  <a:srgbClr val="FFFFFF"/>
                </a:solidFill>
                <a:latin typeface="Arialle"/>
              </a:rPr>
              <a:t>Proje akıllı tarım projelerindeki otomasyon sürecini destekleyecek bir proje olarak kullanılabilir.</a:t>
            </a:r>
          </a:p>
        </p:txBody>
      </p:sp>
      <p:grpSp>
        <p:nvGrpSpPr>
          <p:cNvPr name="Group 7" id="7"/>
          <p:cNvGrpSpPr>
            <a:grpSpLocks noChangeAspect="true"/>
          </p:cNvGrpSpPr>
          <p:nvPr/>
        </p:nvGrpSpPr>
        <p:grpSpPr>
          <a:xfrm rot="0">
            <a:off x="6251102" y="2247773"/>
            <a:ext cx="5729153" cy="5791453"/>
            <a:chOff x="0" y="0"/>
            <a:chExt cx="5956300" cy="6021070"/>
          </a:xfrm>
        </p:grpSpPr>
        <p:sp>
          <p:nvSpPr>
            <p:cNvPr name="Freeform 8" id="8"/>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3"/>
              <a:stretch>
                <a:fillRect l="-25815" t="0" r="-25815" b="0"/>
              </a:stretch>
            </a:blipFill>
          </p:spPr>
        </p:sp>
      </p:grpSp>
      <p:sp>
        <p:nvSpPr>
          <p:cNvPr name="TextBox 9" id="9"/>
          <p:cNvSpPr txBox="true"/>
          <p:nvPr/>
        </p:nvSpPr>
        <p:spPr>
          <a:xfrm rot="0">
            <a:off x="6897294" y="5802186"/>
            <a:ext cx="5139605" cy="781185"/>
          </a:xfrm>
          <a:prstGeom prst="rect">
            <a:avLst/>
          </a:prstGeom>
        </p:spPr>
        <p:txBody>
          <a:bodyPr anchor="t" rtlCol="false" tIns="0" lIns="0" bIns="0" rIns="0">
            <a:spAutoFit/>
          </a:bodyPr>
          <a:lstStyle/>
          <a:p>
            <a:pPr>
              <a:lnSpc>
                <a:spcPts val="6213"/>
              </a:lnSpc>
            </a:pPr>
            <a:r>
              <a:rPr lang="en-US" sz="4438">
                <a:solidFill>
                  <a:srgbClr val="FFFFFF"/>
                </a:solidFill>
                <a:latin typeface="Archivo Narrow Bold"/>
              </a:rPr>
              <a:t>TIP</a:t>
            </a:r>
          </a:p>
        </p:txBody>
      </p:sp>
      <p:sp>
        <p:nvSpPr>
          <p:cNvPr name="TextBox 10" id="10"/>
          <p:cNvSpPr txBox="true"/>
          <p:nvPr/>
        </p:nvSpPr>
        <p:spPr>
          <a:xfrm rot="0">
            <a:off x="6916083" y="6545271"/>
            <a:ext cx="4373698" cy="1315762"/>
          </a:xfrm>
          <a:prstGeom prst="rect">
            <a:avLst/>
          </a:prstGeom>
        </p:spPr>
        <p:txBody>
          <a:bodyPr anchor="t" rtlCol="false" tIns="0" lIns="0" bIns="0" rIns="0">
            <a:spAutoFit/>
          </a:bodyPr>
          <a:lstStyle/>
          <a:p>
            <a:pPr>
              <a:lnSpc>
                <a:spcPts val="2071"/>
              </a:lnSpc>
            </a:pPr>
            <a:r>
              <a:rPr lang="en-US" sz="1479">
                <a:solidFill>
                  <a:srgbClr val="FFFFFF"/>
                </a:solidFill>
                <a:latin typeface="Arialle"/>
              </a:rPr>
              <a:t>Tıp alanındaki son gelişmelerle birçok ameliyatın hasta açılmadan mikrokameralar ve mikroekipmanlar yardımıyla yapılıyor. Bu robot kolun hassasiyeti sebebiyle Tıp alanında da kullanılabilecek.</a:t>
            </a:r>
          </a:p>
        </p:txBody>
      </p:sp>
      <p:grpSp>
        <p:nvGrpSpPr>
          <p:cNvPr name="Group 11" id="11"/>
          <p:cNvGrpSpPr>
            <a:grpSpLocks noChangeAspect="true"/>
          </p:cNvGrpSpPr>
          <p:nvPr/>
        </p:nvGrpSpPr>
        <p:grpSpPr>
          <a:xfrm rot="0">
            <a:off x="11530147" y="2247773"/>
            <a:ext cx="5729153" cy="5791453"/>
            <a:chOff x="0" y="0"/>
            <a:chExt cx="5956300" cy="6021070"/>
          </a:xfrm>
        </p:grpSpPr>
        <p:sp>
          <p:nvSpPr>
            <p:cNvPr name="Freeform 12" id="12"/>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4"/>
              <a:stretch>
                <a:fillRect l="-25720" t="0" r="-25720" b="0"/>
              </a:stretch>
            </a:blipFill>
          </p:spPr>
        </p:sp>
      </p:grpSp>
      <p:sp>
        <p:nvSpPr>
          <p:cNvPr name="TextBox 13" id="13"/>
          <p:cNvSpPr txBox="true"/>
          <p:nvPr/>
        </p:nvSpPr>
        <p:spPr>
          <a:xfrm rot="0">
            <a:off x="12181720" y="5802186"/>
            <a:ext cx="4372857" cy="781185"/>
          </a:xfrm>
          <a:prstGeom prst="rect">
            <a:avLst/>
          </a:prstGeom>
        </p:spPr>
        <p:txBody>
          <a:bodyPr anchor="t" rtlCol="false" tIns="0" lIns="0" bIns="0" rIns="0">
            <a:spAutoFit/>
          </a:bodyPr>
          <a:lstStyle/>
          <a:p>
            <a:pPr>
              <a:lnSpc>
                <a:spcPts val="6213"/>
              </a:lnSpc>
            </a:pPr>
            <a:r>
              <a:rPr lang="en-US" sz="4438">
                <a:solidFill>
                  <a:srgbClr val="FFFFFF"/>
                </a:solidFill>
                <a:latin typeface="Archivo Narrow Bold"/>
              </a:rPr>
              <a:t>SANAYI</a:t>
            </a:r>
          </a:p>
        </p:txBody>
      </p:sp>
      <p:sp>
        <p:nvSpPr>
          <p:cNvPr name="TextBox 14" id="14"/>
          <p:cNvSpPr txBox="true"/>
          <p:nvPr/>
        </p:nvSpPr>
        <p:spPr>
          <a:xfrm rot="0">
            <a:off x="12191114" y="6545271"/>
            <a:ext cx="4373698" cy="789666"/>
          </a:xfrm>
          <a:prstGeom prst="rect">
            <a:avLst/>
          </a:prstGeom>
        </p:spPr>
        <p:txBody>
          <a:bodyPr anchor="t" rtlCol="false" tIns="0" lIns="0" bIns="0" rIns="0">
            <a:spAutoFit/>
          </a:bodyPr>
          <a:lstStyle/>
          <a:p>
            <a:pPr>
              <a:lnSpc>
                <a:spcPts val="2071"/>
              </a:lnSpc>
            </a:pPr>
            <a:r>
              <a:rPr lang="en-US" sz="1479">
                <a:solidFill>
                  <a:srgbClr val="FFFFFF"/>
                </a:solidFill>
                <a:latin typeface="Arialle"/>
              </a:rPr>
              <a:t>Sanayi alanında zaten halihazırda kullanılmakta olan robot kollar otomasyon sürecini destekleyici görev devralmaktadır.</a:t>
            </a:r>
          </a:p>
        </p:txBody>
      </p:sp>
      <p:grpSp>
        <p:nvGrpSpPr>
          <p:cNvPr name="Group 15" id="15"/>
          <p:cNvGrpSpPr/>
          <p:nvPr/>
        </p:nvGrpSpPr>
        <p:grpSpPr>
          <a:xfrm rot="0">
            <a:off x="1028700" y="1028700"/>
            <a:ext cx="511945" cy="538123"/>
            <a:chOff x="0" y="0"/>
            <a:chExt cx="708495" cy="744724"/>
          </a:xfrm>
        </p:grpSpPr>
        <p:sp>
          <p:nvSpPr>
            <p:cNvPr name="Freeform 16" id="16"/>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5704516" y="8394700"/>
            <a:ext cx="1554784" cy="863600"/>
          </a:xfrm>
          <a:prstGeom prst="rect">
            <a:avLst/>
          </a:prstGeom>
        </p:spPr>
        <p:txBody>
          <a:bodyPr anchor="t" rtlCol="false" tIns="0" lIns="0" bIns="0" rIns="0">
            <a:spAutoFit/>
          </a:bodyPr>
          <a:lstStyle/>
          <a:p>
            <a:pPr algn="r">
              <a:lnSpc>
                <a:spcPts val="6999"/>
              </a:lnSpc>
            </a:pPr>
            <a:r>
              <a:rPr lang="en-US" sz="4999" spc="-249">
                <a:solidFill>
                  <a:srgbClr val="D18A3C"/>
                </a:solidFill>
                <a:latin typeface="Archivo Black Bold"/>
              </a:rPr>
              <a:t>02</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13131"/>
        </a:solidFill>
      </p:bgPr>
    </p:bg>
    <p:spTree>
      <p:nvGrpSpPr>
        <p:cNvPr id="1" name=""/>
        <p:cNvGrpSpPr/>
        <p:nvPr/>
      </p:nvGrpSpPr>
      <p:grpSpPr>
        <a:xfrm>
          <a:off x="0" y="0"/>
          <a:ext cx="0" cy="0"/>
          <a:chOff x="0" y="0"/>
          <a:chExt cx="0" cy="0"/>
        </a:xfrm>
      </p:grpSpPr>
      <p:grpSp>
        <p:nvGrpSpPr>
          <p:cNvPr name="Group 2" id="2"/>
          <p:cNvGrpSpPr/>
          <p:nvPr/>
        </p:nvGrpSpPr>
        <p:grpSpPr>
          <a:xfrm rot="5400000">
            <a:off x="-4050053" y="-4114236"/>
            <a:ext cx="15911734" cy="18515473"/>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D18A3C">
                <a:alpha val="71765"/>
              </a:srgbClr>
            </a:solidFill>
          </p:spPr>
        </p:sp>
        <p:sp>
          <p:nvSpPr>
            <p:cNvPr name="TextBox 4" id="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3642" y="-17503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alphaModFix amt="41000"/>
            </a:blip>
            <a:stretch>
              <a:fillRect l="0" t="0" r="0" b="0"/>
            </a:stretch>
          </a:blipFill>
        </p:spPr>
      </p:sp>
      <p:sp>
        <p:nvSpPr>
          <p:cNvPr name="TextBox 6" id="6"/>
          <p:cNvSpPr txBox="true"/>
          <p:nvPr/>
        </p:nvSpPr>
        <p:spPr>
          <a:xfrm rot="0">
            <a:off x="4247196" y="1807277"/>
            <a:ext cx="9793607" cy="1712517"/>
          </a:xfrm>
          <a:prstGeom prst="rect">
            <a:avLst/>
          </a:prstGeom>
        </p:spPr>
        <p:txBody>
          <a:bodyPr anchor="t" rtlCol="false" tIns="0" lIns="0" bIns="0" rIns="0">
            <a:spAutoFit/>
          </a:bodyPr>
          <a:lstStyle/>
          <a:p>
            <a:pPr>
              <a:lnSpc>
                <a:spcPts val="13977"/>
              </a:lnSpc>
            </a:pPr>
            <a:r>
              <a:rPr lang="en-US" sz="9983">
                <a:solidFill>
                  <a:srgbClr val="FFFCFC"/>
                </a:solidFill>
                <a:latin typeface="Archivo Black"/>
              </a:rPr>
              <a:t>EMRE ÖZKUL</a:t>
            </a:r>
          </a:p>
        </p:txBody>
      </p:sp>
      <p:sp>
        <p:nvSpPr>
          <p:cNvPr name="TextBox 7" id="7"/>
          <p:cNvSpPr txBox="true"/>
          <p:nvPr/>
        </p:nvSpPr>
        <p:spPr>
          <a:xfrm rot="0">
            <a:off x="2514306" y="5293784"/>
            <a:ext cx="13012104" cy="1712517"/>
          </a:xfrm>
          <a:prstGeom prst="rect">
            <a:avLst/>
          </a:prstGeom>
        </p:spPr>
        <p:txBody>
          <a:bodyPr anchor="t" rtlCol="false" tIns="0" lIns="0" bIns="0" rIns="0">
            <a:spAutoFit/>
          </a:bodyPr>
          <a:lstStyle/>
          <a:p>
            <a:pPr>
              <a:lnSpc>
                <a:spcPts val="13977"/>
              </a:lnSpc>
            </a:pPr>
            <a:r>
              <a:rPr lang="en-US" sz="9983">
                <a:solidFill>
                  <a:srgbClr val="FFFCFC"/>
                </a:solidFill>
                <a:latin typeface="Archivo Black"/>
              </a:rPr>
              <a:t>BAŞAK YALÇINER</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1191359">
            <a:off x="13676027" y="-2765604"/>
            <a:ext cx="6119363" cy="17875171"/>
            <a:chOff x="0" y="0"/>
            <a:chExt cx="363183" cy="1060887"/>
          </a:xfrm>
        </p:grpSpPr>
        <p:sp>
          <p:nvSpPr>
            <p:cNvPr name="Freeform 3" id="3"/>
            <p:cNvSpPr/>
            <p:nvPr/>
          </p:nvSpPr>
          <p:spPr>
            <a:xfrm flipH="false" flipV="false" rot="0">
              <a:off x="0" y="0"/>
              <a:ext cx="363183" cy="1060887"/>
            </a:xfrm>
            <a:custGeom>
              <a:avLst/>
              <a:gdLst/>
              <a:ahLst/>
              <a:cxnLst/>
              <a:rect r="r" b="b" t="t" l="l"/>
              <a:pathLst>
                <a:path h="1060887" w="363183">
                  <a:moveTo>
                    <a:pt x="181591" y="0"/>
                  </a:moveTo>
                  <a:lnTo>
                    <a:pt x="363183" y="203200"/>
                  </a:lnTo>
                  <a:lnTo>
                    <a:pt x="363183" y="857687"/>
                  </a:lnTo>
                  <a:lnTo>
                    <a:pt x="181591" y="1060887"/>
                  </a:lnTo>
                  <a:lnTo>
                    <a:pt x="0" y="857687"/>
                  </a:lnTo>
                  <a:lnTo>
                    <a:pt x="0" y="203200"/>
                  </a:lnTo>
                  <a:lnTo>
                    <a:pt x="181591" y="0"/>
                  </a:lnTo>
                  <a:close/>
                </a:path>
              </a:pathLst>
            </a:custGeom>
            <a:solidFill>
              <a:srgbClr val="313131"/>
            </a:solidFill>
          </p:spPr>
        </p:sp>
        <p:sp>
          <p:nvSpPr>
            <p:cNvPr name="TextBox 4" id="4"/>
            <p:cNvSpPr txBox="true"/>
            <p:nvPr/>
          </p:nvSpPr>
          <p:spPr>
            <a:xfrm>
              <a:off x="0" y="92075"/>
              <a:ext cx="698500" cy="581025"/>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028700" y="1028700"/>
            <a:ext cx="511945" cy="538123"/>
            <a:chOff x="0" y="0"/>
            <a:chExt cx="708495" cy="744724"/>
          </a:xfrm>
        </p:grpSpPr>
        <p:sp>
          <p:nvSpPr>
            <p:cNvPr name="Freeform 6" id="6"/>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125919" y="783708"/>
            <a:ext cx="13594824"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KULLANILAN MALZEMELER</a:t>
            </a:r>
          </a:p>
        </p:txBody>
      </p:sp>
      <p:sp>
        <p:nvSpPr>
          <p:cNvPr name="TextBox 9" id="9"/>
          <p:cNvSpPr txBox="true"/>
          <p:nvPr/>
        </p:nvSpPr>
        <p:spPr>
          <a:xfrm rot="0">
            <a:off x="15720743" y="8394700"/>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u="none">
                <a:solidFill>
                  <a:srgbClr val="D18A3C"/>
                </a:solidFill>
                <a:latin typeface="Archivo Black Bold"/>
              </a:rPr>
              <a:t>03</a:t>
            </a:r>
          </a:p>
        </p:txBody>
      </p:sp>
      <p:sp>
        <p:nvSpPr>
          <p:cNvPr name="TextBox 10" id="10"/>
          <p:cNvSpPr txBox="true"/>
          <p:nvPr/>
        </p:nvSpPr>
        <p:spPr>
          <a:xfrm rot="0">
            <a:off x="3149930" y="2521405"/>
            <a:ext cx="9435716" cy="965200"/>
          </a:xfrm>
          <a:prstGeom prst="rect">
            <a:avLst/>
          </a:prstGeom>
        </p:spPr>
        <p:txBody>
          <a:bodyPr anchor="t" rtlCol="false" tIns="0" lIns="0" bIns="0" rIns="0">
            <a:spAutoFit/>
          </a:bodyPr>
          <a:lstStyle/>
          <a:p>
            <a:pPr>
              <a:lnSpc>
                <a:spcPts val="8000"/>
              </a:lnSpc>
            </a:pPr>
            <a:r>
              <a:rPr lang="en-US" sz="5000">
                <a:solidFill>
                  <a:srgbClr val="313131"/>
                </a:solidFill>
                <a:latin typeface="Archivo Narrow"/>
              </a:rPr>
              <a:t>PIC18F46K22</a:t>
            </a:r>
          </a:p>
        </p:txBody>
      </p:sp>
      <p:grpSp>
        <p:nvGrpSpPr>
          <p:cNvPr name="Group 11" id="11"/>
          <p:cNvGrpSpPr/>
          <p:nvPr/>
        </p:nvGrpSpPr>
        <p:grpSpPr>
          <a:xfrm rot="0">
            <a:off x="2125919" y="2892339"/>
            <a:ext cx="421599" cy="432883"/>
            <a:chOff x="0" y="0"/>
            <a:chExt cx="636097" cy="653122"/>
          </a:xfrm>
        </p:grpSpPr>
        <p:sp>
          <p:nvSpPr>
            <p:cNvPr name="Freeform 12" id="12"/>
            <p:cNvSpPr/>
            <p:nvPr/>
          </p:nvSpPr>
          <p:spPr>
            <a:xfrm flipH="false" flipV="false" rot="0">
              <a:off x="0" y="0"/>
              <a:ext cx="636097" cy="653122"/>
            </a:xfrm>
            <a:custGeom>
              <a:avLst/>
              <a:gdLst/>
              <a:ahLst/>
              <a:cxnLst/>
              <a:rect r="r" b="b" t="t" l="l"/>
              <a:pathLst>
                <a:path h="653122" w="636097">
                  <a:moveTo>
                    <a:pt x="0" y="0"/>
                  </a:moveTo>
                  <a:lnTo>
                    <a:pt x="636097" y="0"/>
                  </a:lnTo>
                  <a:lnTo>
                    <a:pt x="636097" y="653122"/>
                  </a:lnTo>
                  <a:lnTo>
                    <a:pt x="0" y="653122"/>
                  </a:lnTo>
                  <a:close/>
                </a:path>
              </a:pathLst>
            </a:custGeom>
            <a:solidFill>
              <a:srgbClr val="D18A3C"/>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125919" y="3909699"/>
            <a:ext cx="421599" cy="432883"/>
            <a:chOff x="0" y="0"/>
            <a:chExt cx="636097" cy="653122"/>
          </a:xfrm>
        </p:grpSpPr>
        <p:sp>
          <p:nvSpPr>
            <p:cNvPr name="Freeform 15" id="15"/>
            <p:cNvSpPr/>
            <p:nvPr/>
          </p:nvSpPr>
          <p:spPr>
            <a:xfrm flipH="false" flipV="false" rot="0">
              <a:off x="0" y="0"/>
              <a:ext cx="636097" cy="653122"/>
            </a:xfrm>
            <a:custGeom>
              <a:avLst/>
              <a:gdLst/>
              <a:ahLst/>
              <a:cxnLst/>
              <a:rect r="r" b="b" t="t" l="l"/>
              <a:pathLst>
                <a:path h="653122" w="636097">
                  <a:moveTo>
                    <a:pt x="0" y="0"/>
                  </a:moveTo>
                  <a:lnTo>
                    <a:pt x="636097" y="0"/>
                  </a:lnTo>
                  <a:lnTo>
                    <a:pt x="636097" y="653122"/>
                  </a:lnTo>
                  <a:lnTo>
                    <a:pt x="0" y="653122"/>
                  </a:lnTo>
                  <a:close/>
                </a:path>
              </a:pathLst>
            </a:custGeom>
            <a:solidFill>
              <a:srgbClr val="D18A3C"/>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125919" y="4914455"/>
            <a:ext cx="421599" cy="432883"/>
            <a:chOff x="0" y="0"/>
            <a:chExt cx="636097" cy="653122"/>
          </a:xfrm>
        </p:grpSpPr>
        <p:sp>
          <p:nvSpPr>
            <p:cNvPr name="Freeform 18" id="18"/>
            <p:cNvSpPr/>
            <p:nvPr/>
          </p:nvSpPr>
          <p:spPr>
            <a:xfrm flipH="false" flipV="false" rot="0">
              <a:off x="0" y="0"/>
              <a:ext cx="636097" cy="653122"/>
            </a:xfrm>
            <a:custGeom>
              <a:avLst/>
              <a:gdLst/>
              <a:ahLst/>
              <a:cxnLst/>
              <a:rect r="r" b="b" t="t" l="l"/>
              <a:pathLst>
                <a:path h="653122" w="636097">
                  <a:moveTo>
                    <a:pt x="0" y="0"/>
                  </a:moveTo>
                  <a:lnTo>
                    <a:pt x="636097" y="0"/>
                  </a:lnTo>
                  <a:lnTo>
                    <a:pt x="636097" y="653122"/>
                  </a:lnTo>
                  <a:lnTo>
                    <a:pt x="0" y="653122"/>
                  </a:lnTo>
                  <a:close/>
                </a:path>
              </a:pathLst>
            </a:custGeom>
            <a:solidFill>
              <a:srgbClr val="D18A3C"/>
            </a:solidFill>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125919" y="5918838"/>
            <a:ext cx="421599" cy="442408"/>
            <a:chOff x="0" y="0"/>
            <a:chExt cx="636097" cy="667493"/>
          </a:xfrm>
        </p:grpSpPr>
        <p:sp>
          <p:nvSpPr>
            <p:cNvPr name="Freeform 21" id="21"/>
            <p:cNvSpPr/>
            <p:nvPr/>
          </p:nvSpPr>
          <p:spPr>
            <a:xfrm flipH="false" flipV="false" rot="0">
              <a:off x="0" y="0"/>
              <a:ext cx="636097" cy="667493"/>
            </a:xfrm>
            <a:custGeom>
              <a:avLst/>
              <a:gdLst/>
              <a:ahLst/>
              <a:cxnLst/>
              <a:rect r="r" b="b" t="t" l="l"/>
              <a:pathLst>
                <a:path h="667493" w="636097">
                  <a:moveTo>
                    <a:pt x="0" y="0"/>
                  </a:moveTo>
                  <a:lnTo>
                    <a:pt x="636097" y="0"/>
                  </a:lnTo>
                  <a:lnTo>
                    <a:pt x="636097" y="667493"/>
                  </a:lnTo>
                  <a:lnTo>
                    <a:pt x="0" y="667493"/>
                  </a:lnTo>
                  <a:close/>
                </a:path>
              </a:pathLst>
            </a:custGeom>
            <a:solidFill>
              <a:srgbClr val="D18A3C"/>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3149930" y="3538765"/>
            <a:ext cx="9435716" cy="965200"/>
          </a:xfrm>
          <a:prstGeom prst="rect">
            <a:avLst/>
          </a:prstGeom>
        </p:spPr>
        <p:txBody>
          <a:bodyPr anchor="t" rtlCol="false" tIns="0" lIns="0" bIns="0" rIns="0">
            <a:spAutoFit/>
          </a:bodyPr>
          <a:lstStyle/>
          <a:p>
            <a:pPr>
              <a:lnSpc>
                <a:spcPts val="8000"/>
              </a:lnSpc>
            </a:pPr>
            <a:r>
              <a:rPr lang="en-US" sz="5000">
                <a:solidFill>
                  <a:srgbClr val="313131"/>
                </a:solidFill>
                <a:latin typeface="Archivo Narrow"/>
              </a:rPr>
              <a:t>Nema 17 &amp; Nema 23 Step Motor</a:t>
            </a:r>
          </a:p>
        </p:txBody>
      </p:sp>
      <p:sp>
        <p:nvSpPr>
          <p:cNvPr name="TextBox 24" id="24"/>
          <p:cNvSpPr txBox="true"/>
          <p:nvPr/>
        </p:nvSpPr>
        <p:spPr>
          <a:xfrm rot="0">
            <a:off x="3149930" y="4556125"/>
            <a:ext cx="9435716" cy="965200"/>
          </a:xfrm>
          <a:prstGeom prst="rect">
            <a:avLst/>
          </a:prstGeom>
        </p:spPr>
        <p:txBody>
          <a:bodyPr anchor="t" rtlCol="false" tIns="0" lIns="0" bIns="0" rIns="0">
            <a:spAutoFit/>
          </a:bodyPr>
          <a:lstStyle/>
          <a:p>
            <a:pPr>
              <a:lnSpc>
                <a:spcPts val="8000"/>
              </a:lnSpc>
            </a:pPr>
            <a:r>
              <a:rPr lang="en-US" sz="5000">
                <a:solidFill>
                  <a:srgbClr val="313131"/>
                </a:solidFill>
                <a:latin typeface="Archivo Narrow"/>
              </a:rPr>
              <a:t>TB6600 Step Motor Sürücüsü</a:t>
            </a:r>
          </a:p>
        </p:txBody>
      </p:sp>
      <p:sp>
        <p:nvSpPr>
          <p:cNvPr name="TextBox 25" id="25"/>
          <p:cNvSpPr txBox="true"/>
          <p:nvPr/>
        </p:nvSpPr>
        <p:spPr>
          <a:xfrm rot="0">
            <a:off x="3149930" y="5573485"/>
            <a:ext cx="9435716" cy="965200"/>
          </a:xfrm>
          <a:prstGeom prst="rect">
            <a:avLst/>
          </a:prstGeom>
        </p:spPr>
        <p:txBody>
          <a:bodyPr anchor="t" rtlCol="false" tIns="0" lIns="0" bIns="0" rIns="0">
            <a:spAutoFit/>
          </a:bodyPr>
          <a:lstStyle/>
          <a:p>
            <a:pPr>
              <a:lnSpc>
                <a:spcPts val="8000"/>
              </a:lnSpc>
            </a:pPr>
            <a:r>
              <a:rPr lang="en-US" sz="5000">
                <a:solidFill>
                  <a:srgbClr val="313131"/>
                </a:solidFill>
                <a:latin typeface="Archivo Narrow"/>
              </a:rPr>
              <a:t>Joystick Modülü</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260999" y="0"/>
            <a:ext cx="7027001" cy="5422103"/>
          </a:xfrm>
          <a:custGeom>
            <a:avLst/>
            <a:gdLst/>
            <a:ahLst/>
            <a:cxnLst/>
            <a:rect r="r" b="b" t="t" l="l"/>
            <a:pathLst>
              <a:path h="5422103" w="7027001">
                <a:moveTo>
                  <a:pt x="0" y="0"/>
                </a:moveTo>
                <a:lnTo>
                  <a:pt x="7027001" y="0"/>
                </a:lnTo>
                <a:lnTo>
                  <a:pt x="7027001" y="5422103"/>
                </a:lnTo>
                <a:lnTo>
                  <a:pt x="0" y="5422103"/>
                </a:lnTo>
                <a:lnTo>
                  <a:pt x="0" y="0"/>
                </a:lnTo>
                <a:close/>
              </a:path>
            </a:pathLst>
          </a:custGeom>
          <a:blipFill>
            <a:blip r:embed="rId2"/>
            <a:stretch>
              <a:fillRect l="0" t="0" r="0" b="0"/>
            </a:stretch>
          </a:blipFill>
        </p:spPr>
      </p:sp>
      <p:sp>
        <p:nvSpPr>
          <p:cNvPr name="Freeform 6" id="6"/>
          <p:cNvSpPr/>
          <p:nvPr/>
        </p:nvSpPr>
        <p:spPr>
          <a:xfrm flipH="false" flipV="false" rot="0">
            <a:off x="5498074" y="3613792"/>
            <a:ext cx="472655" cy="443705"/>
          </a:xfrm>
          <a:custGeom>
            <a:avLst/>
            <a:gdLst/>
            <a:ahLst/>
            <a:cxnLst/>
            <a:rect r="r" b="b" t="t" l="l"/>
            <a:pathLst>
              <a:path h="443705" w="472655">
                <a:moveTo>
                  <a:pt x="0" y="0"/>
                </a:moveTo>
                <a:lnTo>
                  <a:pt x="472655" y="0"/>
                </a:lnTo>
                <a:lnTo>
                  <a:pt x="472655" y="443705"/>
                </a:lnTo>
                <a:lnTo>
                  <a:pt x="0" y="443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125919" y="783708"/>
            <a:ext cx="13594824"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PIC18F46K22</a:t>
            </a:r>
          </a:p>
        </p:txBody>
      </p:sp>
      <p:sp>
        <p:nvSpPr>
          <p:cNvPr name="TextBox 8" id="8"/>
          <p:cNvSpPr txBox="true"/>
          <p:nvPr/>
        </p:nvSpPr>
        <p:spPr>
          <a:xfrm rot="0">
            <a:off x="15704516" y="8420951"/>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u="none">
                <a:solidFill>
                  <a:srgbClr val="D18A3C"/>
                </a:solidFill>
                <a:latin typeface="Archivo Black Bold"/>
              </a:rPr>
              <a:t>04</a:t>
            </a:r>
          </a:p>
        </p:txBody>
      </p:sp>
      <p:sp>
        <p:nvSpPr>
          <p:cNvPr name="TextBox 9" id="9"/>
          <p:cNvSpPr txBox="true"/>
          <p:nvPr/>
        </p:nvSpPr>
        <p:spPr>
          <a:xfrm rot="0">
            <a:off x="1284672" y="3467582"/>
            <a:ext cx="4054971" cy="58991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Analog pin sayısı: 27 </a:t>
            </a:r>
          </a:p>
        </p:txBody>
      </p:sp>
      <p:sp>
        <p:nvSpPr>
          <p:cNvPr name="TextBox 10" id="10"/>
          <p:cNvSpPr txBox="true"/>
          <p:nvPr/>
        </p:nvSpPr>
        <p:spPr>
          <a:xfrm rot="0">
            <a:off x="1284672" y="4265857"/>
            <a:ext cx="2644229" cy="58991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Hafıza: 64KB</a:t>
            </a:r>
          </a:p>
        </p:txBody>
      </p:sp>
      <p:sp>
        <p:nvSpPr>
          <p:cNvPr name="TextBox 11" id="11"/>
          <p:cNvSpPr txBox="true"/>
          <p:nvPr/>
        </p:nvSpPr>
        <p:spPr>
          <a:xfrm rot="0">
            <a:off x="1284672" y="5064131"/>
            <a:ext cx="1029444" cy="589915"/>
          </a:xfrm>
          <a:prstGeom prst="rect">
            <a:avLst/>
          </a:prstGeom>
        </p:spPr>
        <p:txBody>
          <a:bodyPr anchor="t" rtlCol="false" tIns="0" lIns="0" bIns="0" rIns="0">
            <a:spAutoFit/>
          </a:bodyPr>
          <a:lstStyle/>
          <a:p>
            <a:pPr>
              <a:lnSpc>
                <a:spcPts val="4759"/>
              </a:lnSpc>
            </a:pPr>
            <a:r>
              <a:rPr lang="en-US" sz="3399">
                <a:solidFill>
                  <a:srgbClr val="000000"/>
                </a:solidFill>
                <a:latin typeface="Abril Fatface"/>
              </a:rPr>
              <a:t>Fiyat</a:t>
            </a:r>
          </a:p>
        </p:txBody>
      </p:sp>
      <p:sp>
        <p:nvSpPr>
          <p:cNvPr name="Freeform 12" id="12"/>
          <p:cNvSpPr/>
          <p:nvPr/>
        </p:nvSpPr>
        <p:spPr>
          <a:xfrm flipH="false" flipV="false" rot="0">
            <a:off x="4170838" y="4377062"/>
            <a:ext cx="472655" cy="443705"/>
          </a:xfrm>
          <a:custGeom>
            <a:avLst/>
            <a:gdLst/>
            <a:ahLst/>
            <a:cxnLst/>
            <a:rect r="r" b="b" t="t" l="l"/>
            <a:pathLst>
              <a:path h="443705" w="472655">
                <a:moveTo>
                  <a:pt x="0" y="0"/>
                </a:moveTo>
                <a:lnTo>
                  <a:pt x="472655" y="0"/>
                </a:lnTo>
                <a:lnTo>
                  <a:pt x="472655" y="443704"/>
                </a:lnTo>
                <a:lnTo>
                  <a:pt x="0" y="4437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2514165" y="5175336"/>
            <a:ext cx="472655" cy="443705"/>
          </a:xfrm>
          <a:custGeom>
            <a:avLst/>
            <a:gdLst/>
            <a:ahLst/>
            <a:cxnLst/>
            <a:rect r="r" b="b" t="t" l="l"/>
            <a:pathLst>
              <a:path h="443705" w="472655">
                <a:moveTo>
                  <a:pt x="0" y="0"/>
                </a:moveTo>
                <a:lnTo>
                  <a:pt x="472655" y="0"/>
                </a:lnTo>
                <a:lnTo>
                  <a:pt x="472655" y="443705"/>
                </a:lnTo>
                <a:lnTo>
                  <a:pt x="0" y="443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2291927" y="-687953"/>
            <a:ext cx="5996073" cy="6299568"/>
          </a:xfrm>
          <a:custGeom>
            <a:avLst/>
            <a:gdLst/>
            <a:ahLst/>
            <a:cxnLst/>
            <a:rect r="r" b="b" t="t" l="l"/>
            <a:pathLst>
              <a:path h="6299568" w="5996073">
                <a:moveTo>
                  <a:pt x="5996073" y="0"/>
                </a:moveTo>
                <a:lnTo>
                  <a:pt x="0" y="0"/>
                </a:lnTo>
                <a:lnTo>
                  <a:pt x="0" y="6299568"/>
                </a:lnTo>
                <a:lnTo>
                  <a:pt x="5996073" y="6299568"/>
                </a:lnTo>
                <a:lnTo>
                  <a:pt x="5996073" y="0"/>
                </a:lnTo>
                <a:close/>
              </a:path>
            </a:pathLst>
          </a:custGeom>
          <a:blipFill>
            <a:blip r:embed="rId2"/>
            <a:stretch>
              <a:fillRect l="0" t="0" r="0" b="0"/>
            </a:stretch>
          </a:blipFill>
        </p:spPr>
      </p:sp>
      <p:sp>
        <p:nvSpPr>
          <p:cNvPr name="TextBox 6" id="6"/>
          <p:cNvSpPr txBox="true"/>
          <p:nvPr/>
        </p:nvSpPr>
        <p:spPr>
          <a:xfrm rot="0">
            <a:off x="1975992" y="751026"/>
            <a:ext cx="944185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NEMA 17 STEP MOTOR</a:t>
            </a:r>
          </a:p>
        </p:txBody>
      </p:sp>
      <p:sp>
        <p:nvSpPr>
          <p:cNvPr name="TextBox 7" id="7"/>
          <p:cNvSpPr txBox="true"/>
          <p:nvPr/>
        </p:nvSpPr>
        <p:spPr>
          <a:xfrm rot="0">
            <a:off x="15704516" y="8420951"/>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05</a:t>
            </a:r>
          </a:p>
        </p:txBody>
      </p:sp>
      <p:sp>
        <p:nvSpPr>
          <p:cNvPr name="TextBox 8" id="8"/>
          <p:cNvSpPr txBox="true"/>
          <p:nvPr/>
        </p:nvSpPr>
        <p:spPr>
          <a:xfrm rot="0">
            <a:off x="93819" y="2680638"/>
            <a:ext cx="11324031" cy="4878099"/>
          </a:xfrm>
          <a:prstGeom prst="rect">
            <a:avLst/>
          </a:prstGeom>
        </p:spPr>
        <p:txBody>
          <a:bodyPr anchor="t" rtlCol="false" tIns="0" lIns="0" bIns="0" rIns="0">
            <a:spAutoFit/>
          </a:bodyPr>
          <a:lstStyle/>
          <a:p>
            <a:pPr marL="547446" indent="-273723" lvl="1">
              <a:lnSpc>
                <a:spcPts val="3549"/>
              </a:lnSpc>
              <a:buFont typeface="Arial"/>
              <a:buChar char="•"/>
            </a:pPr>
            <a:r>
              <a:rPr lang="en-US" sz="2535">
                <a:solidFill>
                  <a:srgbClr val="000000"/>
                </a:solidFill>
                <a:latin typeface="Body Text Bold"/>
              </a:rPr>
              <a:t>Adım Açısı:</a:t>
            </a:r>
            <a:r>
              <a:rPr lang="en-US" sz="2535">
                <a:solidFill>
                  <a:srgbClr val="000000"/>
                </a:solidFill>
                <a:latin typeface="Body Text"/>
              </a:rPr>
              <a:t> Genellikle 1.8 derece adım açısıyla gelir. Bu, her adımda 1.8 derecelik bir dönüş hareketi anlamına gelir.</a:t>
            </a:r>
          </a:p>
          <a:p>
            <a:pPr marL="547446" indent="-273723" lvl="1">
              <a:lnSpc>
                <a:spcPts val="3549"/>
              </a:lnSpc>
              <a:buFont typeface="Arial"/>
              <a:buChar char="•"/>
            </a:pPr>
            <a:r>
              <a:rPr lang="en-US" sz="2535">
                <a:solidFill>
                  <a:srgbClr val="000000"/>
                </a:solidFill>
                <a:latin typeface="Body Text Bold"/>
              </a:rPr>
              <a:t>Tork:</a:t>
            </a:r>
            <a:r>
              <a:rPr lang="en-US" sz="2535">
                <a:solidFill>
                  <a:srgbClr val="000000"/>
                </a:solidFill>
                <a:latin typeface="Body Text"/>
              </a:rPr>
              <a:t> NEMA17 motorlarının torku, model ve yapılandırmaya bağlı olarak değişir. Genellikle 0.4 Nm (56 oz-in) ila 0.7 Nm (99 oz-in) arasında bir tork üretebilirler.</a:t>
            </a:r>
          </a:p>
          <a:p>
            <a:pPr marL="547446" indent="-273723" lvl="1">
              <a:lnSpc>
                <a:spcPts val="3549"/>
              </a:lnSpc>
              <a:buFont typeface="Arial"/>
              <a:buChar char="•"/>
            </a:pPr>
            <a:r>
              <a:rPr lang="en-US" sz="2535">
                <a:solidFill>
                  <a:srgbClr val="000000"/>
                </a:solidFill>
                <a:latin typeface="Body Text Bold"/>
              </a:rPr>
              <a:t>Boyut ve Ağırlık: </a:t>
            </a:r>
            <a:r>
              <a:rPr lang="en-US" sz="2535">
                <a:solidFill>
                  <a:srgbClr val="000000"/>
                </a:solidFill>
                <a:latin typeface="Body Text"/>
              </a:rPr>
              <a:t>NEMA17 motorlar küçük ve hafiftir. Yaklaşık olarak 42 mm x 42 mm x 48 mm (1.65 inç x 1.65 inç x 1.89 inç) boyutlarına sahiptir ve genellikle 250 gramdan az ağırlığa sahiptirler.</a:t>
            </a:r>
          </a:p>
          <a:p>
            <a:pPr marL="547446" indent="-273723" lvl="1">
              <a:lnSpc>
                <a:spcPts val="3549"/>
              </a:lnSpc>
              <a:buFont typeface="Arial"/>
              <a:buChar char="•"/>
            </a:pPr>
            <a:r>
              <a:rPr lang="en-US" sz="2535">
                <a:solidFill>
                  <a:srgbClr val="000000"/>
                </a:solidFill>
                <a:latin typeface="Body Text Bold"/>
              </a:rPr>
              <a:t>Güç Tüketimi: </a:t>
            </a:r>
            <a:r>
              <a:rPr lang="en-US" sz="2535">
                <a:solidFill>
                  <a:srgbClr val="000000"/>
                </a:solidFill>
                <a:latin typeface="Body Text"/>
              </a:rPr>
              <a:t>Tipik olarak 12V veya 24V DC güç kaynaklarıyla çalışırlar. Güç tüketimi motorun yapılandırmasına ve çalışma koşullarına bağlı olarak değişebilir.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2291927" y="-687953"/>
            <a:ext cx="5996073" cy="6299568"/>
          </a:xfrm>
          <a:custGeom>
            <a:avLst/>
            <a:gdLst/>
            <a:ahLst/>
            <a:cxnLst/>
            <a:rect r="r" b="b" t="t" l="l"/>
            <a:pathLst>
              <a:path h="6299568" w="5996073">
                <a:moveTo>
                  <a:pt x="5996073" y="0"/>
                </a:moveTo>
                <a:lnTo>
                  <a:pt x="0" y="0"/>
                </a:lnTo>
                <a:lnTo>
                  <a:pt x="0" y="6299568"/>
                </a:lnTo>
                <a:lnTo>
                  <a:pt x="5996073" y="6299568"/>
                </a:lnTo>
                <a:lnTo>
                  <a:pt x="5996073" y="0"/>
                </a:lnTo>
                <a:close/>
              </a:path>
            </a:pathLst>
          </a:custGeom>
          <a:blipFill>
            <a:blip r:embed="rId2"/>
            <a:stretch>
              <a:fillRect l="0" t="0" r="0" b="0"/>
            </a:stretch>
          </a:blipFill>
        </p:spPr>
      </p:sp>
      <p:sp>
        <p:nvSpPr>
          <p:cNvPr name="TextBox 6" id="6"/>
          <p:cNvSpPr txBox="true"/>
          <p:nvPr/>
        </p:nvSpPr>
        <p:spPr>
          <a:xfrm rot="0">
            <a:off x="1975992" y="751026"/>
            <a:ext cx="944185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NEMA 23 STEP MOTOR</a:t>
            </a:r>
          </a:p>
        </p:txBody>
      </p:sp>
      <p:sp>
        <p:nvSpPr>
          <p:cNvPr name="TextBox 7" id="7"/>
          <p:cNvSpPr txBox="true"/>
          <p:nvPr/>
        </p:nvSpPr>
        <p:spPr>
          <a:xfrm rot="0">
            <a:off x="15704516" y="8420951"/>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06</a:t>
            </a:r>
          </a:p>
        </p:txBody>
      </p:sp>
      <p:sp>
        <p:nvSpPr>
          <p:cNvPr name="TextBox 8" id="8"/>
          <p:cNvSpPr txBox="true"/>
          <p:nvPr/>
        </p:nvSpPr>
        <p:spPr>
          <a:xfrm rot="0">
            <a:off x="93819" y="2680638"/>
            <a:ext cx="11324031" cy="5355320"/>
          </a:xfrm>
          <a:prstGeom prst="rect">
            <a:avLst/>
          </a:prstGeom>
        </p:spPr>
        <p:txBody>
          <a:bodyPr anchor="t" rtlCol="false" tIns="0" lIns="0" bIns="0" rIns="0">
            <a:spAutoFit/>
          </a:bodyPr>
          <a:lstStyle/>
          <a:p>
            <a:pPr marL="547446" indent="-273723" lvl="1">
              <a:lnSpc>
                <a:spcPts val="3549"/>
              </a:lnSpc>
              <a:buFont typeface="Arial"/>
              <a:buChar char="•"/>
            </a:pPr>
            <a:r>
              <a:rPr lang="en-US" sz="2535">
                <a:solidFill>
                  <a:srgbClr val="000000"/>
                </a:solidFill>
                <a:latin typeface="Body Text Bold"/>
              </a:rPr>
              <a:t>Adım Açısı:</a:t>
            </a:r>
            <a:r>
              <a:rPr lang="en-US" sz="2535">
                <a:solidFill>
                  <a:srgbClr val="000000"/>
                </a:solidFill>
                <a:latin typeface="Body Text"/>
              </a:rPr>
              <a:t> Genellikle 1.8 derece adım açısıyla gelir. Bu, her adımda 1.8 derecelik bir dönüş hareketi anlamına gelir.</a:t>
            </a:r>
          </a:p>
          <a:p>
            <a:pPr marL="547446" indent="-273723" lvl="1">
              <a:lnSpc>
                <a:spcPts val="3549"/>
              </a:lnSpc>
              <a:buFont typeface="Arial"/>
              <a:buChar char="•"/>
            </a:pPr>
            <a:r>
              <a:rPr lang="en-US" sz="2535">
                <a:solidFill>
                  <a:srgbClr val="000000"/>
                </a:solidFill>
                <a:latin typeface="Body Text Bold"/>
              </a:rPr>
              <a:t>Tork:</a:t>
            </a:r>
            <a:r>
              <a:rPr lang="en-US" sz="2535">
                <a:solidFill>
                  <a:srgbClr val="000000"/>
                </a:solidFill>
                <a:latin typeface="Body Text"/>
              </a:rPr>
              <a:t> NEMA23 motorları, daha büyük boyutlarından dolayı NEMA17'ye göre genellikle daha yüksek tork üretebilir. Tork değerleri, model ve yapılandırmaya bağlı olarak değişir ve genellikle 0.9 Nm (128 oz-in) ila 3 Nm (425 oz-in) arasında değişebilir.</a:t>
            </a:r>
          </a:p>
          <a:p>
            <a:pPr marL="547446" indent="-273723" lvl="1">
              <a:lnSpc>
                <a:spcPts val="3549"/>
              </a:lnSpc>
              <a:buFont typeface="Arial"/>
              <a:buChar char="•"/>
            </a:pPr>
            <a:r>
              <a:rPr lang="en-US" sz="2535">
                <a:solidFill>
                  <a:srgbClr val="000000"/>
                </a:solidFill>
                <a:latin typeface="Body Text Bold"/>
              </a:rPr>
              <a:t>Boyut ve Ağırlık: </a:t>
            </a:r>
            <a:r>
              <a:rPr lang="en-US" sz="2535">
                <a:solidFill>
                  <a:srgbClr val="000000"/>
                </a:solidFill>
                <a:latin typeface="Body Text"/>
              </a:rPr>
              <a:t>NEMA23 motorlar daha büyük boyutlara sahiptir. Yaklaşık olarak 57 mm x 57 mm x 76 mm (2.24 inç x 2.24 inç x 2.99 inç) boyutlarına sahip olabilirler ve genellikle 1 kg'dan daha ağırdırlar.</a:t>
            </a:r>
          </a:p>
          <a:p>
            <a:pPr marL="547446" indent="-273723" lvl="1">
              <a:lnSpc>
                <a:spcPts val="3549"/>
              </a:lnSpc>
              <a:buFont typeface="Arial"/>
              <a:buChar char="•"/>
            </a:pPr>
            <a:r>
              <a:rPr lang="en-US" sz="2535">
                <a:solidFill>
                  <a:srgbClr val="000000"/>
                </a:solidFill>
                <a:latin typeface="Body Text Bold"/>
              </a:rPr>
              <a:t>Güç Tüketimi: </a:t>
            </a:r>
            <a:r>
              <a:rPr lang="en-US" sz="2535">
                <a:solidFill>
                  <a:srgbClr val="000000"/>
                </a:solidFill>
                <a:latin typeface="Body Text"/>
              </a:rPr>
              <a:t>Genellikle 24V veya 48V DC güç kaynaklarıyla çalışırlar. Güç tüketimi motorun yapılandırmasına ve çalışma koşullarına bağlı olarak değişir.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0">
            <a:off x="15036367" y="-687953"/>
            <a:ext cx="3251633" cy="3416216"/>
          </a:xfrm>
          <a:custGeom>
            <a:avLst/>
            <a:gdLst/>
            <a:ahLst/>
            <a:cxnLst/>
            <a:rect r="r" b="b" t="t" l="l"/>
            <a:pathLst>
              <a:path h="3416216" w="3251633">
                <a:moveTo>
                  <a:pt x="3251633" y="0"/>
                </a:moveTo>
                <a:lnTo>
                  <a:pt x="0" y="0"/>
                </a:lnTo>
                <a:lnTo>
                  <a:pt x="0" y="3416216"/>
                </a:lnTo>
                <a:lnTo>
                  <a:pt x="3251633" y="3416216"/>
                </a:lnTo>
                <a:lnTo>
                  <a:pt x="3251633" y="0"/>
                </a:lnTo>
                <a:close/>
              </a:path>
            </a:pathLst>
          </a:custGeom>
          <a:blipFill>
            <a:blip r:embed="rId2"/>
            <a:stretch>
              <a:fillRect l="0" t="0" r="0" b="0"/>
            </a:stretch>
          </a:blipFill>
        </p:spPr>
      </p:sp>
      <p:sp>
        <p:nvSpPr>
          <p:cNvPr name="TextBox 6" id="6"/>
          <p:cNvSpPr txBox="true"/>
          <p:nvPr/>
        </p:nvSpPr>
        <p:spPr>
          <a:xfrm rot="0">
            <a:off x="93819" y="2451603"/>
            <a:ext cx="11324031" cy="1990385"/>
          </a:xfrm>
          <a:prstGeom prst="rect">
            <a:avLst/>
          </a:prstGeom>
        </p:spPr>
        <p:txBody>
          <a:bodyPr anchor="t" rtlCol="false" tIns="0" lIns="0" bIns="0" rIns="0">
            <a:spAutoFit/>
          </a:bodyPr>
          <a:lstStyle/>
          <a:p>
            <a:pPr marL="488669" indent="-244334" lvl="1">
              <a:lnSpc>
                <a:spcPts val="3168"/>
              </a:lnSpc>
              <a:buFont typeface="Arial"/>
              <a:buChar char="•"/>
            </a:pPr>
            <a:r>
              <a:rPr lang="en-US" sz="2263">
                <a:solidFill>
                  <a:srgbClr val="000000"/>
                </a:solidFill>
                <a:latin typeface="Body Text"/>
              </a:rPr>
              <a:t>Step motorlar, dönme hareketini adım adım gerçekleştiren elektrikli motorlardır. Adımlı motorlar olarak da bilinen bu motorlar, elektrik darbeleriyle kontrol edilen manyetik alanlar sayesinde dönme hareketini gerçekleştirirler. Adımlı motorların başlıca özellikleri arasında yüksek çözünürlük, yüksek tork ve basit kontrol mekanizmaları bulunur.</a:t>
            </a:r>
          </a:p>
        </p:txBody>
      </p:sp>
      <p:sp>
        <p:nvSpPr>
          <p:cNvPr name="Freeform 7" id="7"/>
          <p:cNvSpPr/>
          <p:nvPr/>
        </p:nvSpPr>
        <p:spPr>
          <a:xfrm flipH="false" flipV="false" rot="0">
            <a:off x="10634602" y="14476"/>
            <a:ext cx="3135305" cy="4969503"/>
          </a:xfrm>
          <a:custGeom>
            <a:avLst/>
            <a:gdLst/>
            <a:ahLst/>
            <a:cxnLst/>
            <a:rect r="r" b="b" t="t" l="l"/>
            <a:pathLst>
              <a:path h="4969503" w="3135305">
                <a:moveTo>
                  <a:pt x="0" y="0"/>
                </a:moveTo>
                <a:lnTo>
                  <a:pt x="3135305" y="0"/>
                </a:lnTo>
                <a:lnTo>
                  <a:pt x="3135305" y="4969504"/>
                </a:lnTo>
                <a:lnTo>
                  <a:pt x="0" y="4969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662184" y="2950925"/>
            <a:ext cx="1364467" cy="2661251"/>
          </a:xfrm>
          <a:custGeom>
            <a:avLst/>
            <a:gdLst/>
            <a:ahLst/>
            <a:cxnLst/>
            <a:rect r="r" b="b" t="t" l="l"/>
            <a:pathLst>
              <a:path h="2661251" w="1364467">
                <a:moveTo>
                  <a:pt x="0" y="0"/>
                </a:moveTo>
                <a:lnTo>
                  <a:pt x="1364466" y="0"/>
                </a:lnTo>
                <a:lnTo>
                  <a:pt x="1364466" y="2661251"/>
                </a:lnTo>
                <a:lnTo>
                  <a:pt x="0" y="2661251"/>
                </a:lnTo>
                <a:lnTo>
                  <a:pt x="0" y="0"/>
                </a:lnTo>
                <a:close/>
              </a:path>
            </a:pathLst>
          </a:custGeom>
          <a:blipFill>
            <a:blip r:embed="rId5"/>
            <a:stretch>
              <a:fillRect l="-194863" t="0" r="0" b="0"/>
            </a:stretch>
          </a:blipFill>
        </p:spPr>
      </p:sp>
      <p:sp>
        <p:nvSpPr>
          <p:cNvPr name="Freeform 9" id="9"/>
          <p:cNvSpPr/>
          <p:nvPr/>
        </p:nvSpPr>
        <p:spPr>
          <a:xfrm flipH="false" flipV="false" rot="0">
            <a:off x="12360718" y="3896173"/>
            <a:ext cx="4121190" cy="3461643"/>
          </a:xfrm>
          <a:custGeom>
            <a:avLst/>
            <a:gdLst/>
            <a:ahLst/>
            <a:cxnLst/>
            <a:rect r="r" b="b" t="t" l="l"/>
            <a:pathLst>
              <a:path h="3461643" w="4121190">
                <a:moveTo>
                  <a:pt x="0" y="0"/>
                </a:moveTo>
                <a:lnTo>
                  <a:pt x="4121190" y="0"/>
                </a:lnTo>
                <a:lnTo>
                  <a:pt x="4121190" y="3461644"/>
                </a:lnTo>
                <a:lnTo>
                  <a:pt x="0" y="3461644"/>
                </a:lnTo>
                <a:lnTo>
                  <a:pt x="0" y="0"/>
                </a:lnTo>
                <a:close/>
              </a:path>
            </a:pathLst>
          </a:custGeom>
          <a:blipFill>
            <a:blip r:embed="rId6"/>
            <a:stretch>
              <a:fillRect l="0" t="0" r="0" b="0"/>
            </a:stretch>
          </a:blipFill>
        </p:spPr>
      </p:sp>
      <p:sp>
        <p:nvSpPr>
          <p:cNvPr name="TextBox 10" id="10"/>
          <p:cNvSpPr txBox="true"/>
          <p:nvPr/>
        </p:nvSpPr>
        <p:spPr>
          <a:xfrm rot="0">
            <a:off x="1975992" y="751026"/>
            <a:ext cx="9441857"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NEDEN STEP MOTOR</a:t>
            </a:r>
          </a:p>
        </p:txBody>
      </p:sp>
      <p:sp>
        <p:nvSpPr>
          <p:cNvPr name="TextBox 11" id="11"/>
          <p:cNvSpPr txBox="true"/>
          <p:nvPr/>
        </p:nvSpPr>
        <p:spPr>
          <a:xfrm rot="0">
            <a:off x="15704516" y="8420951"/>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07</a:t>
            </a:r>
          </a:p>
        </p:txBody>
      </p:sp>
      <p:sp>
        <p:nvSpPr>
          <p:cNvPr name="TextBox 12" id="12"/>
          <p:cNvSpPr txBox="true"/>
          <p:nvPr/>
        </p:nvSpPr>
        <p:spPr>
          <a:xfrm rot="0">
            <a:off x="93819" y="4627462"/>
            <a:ext cx="11324031" cy="4657090"/>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000000"/>
                </a:solidFill>
                <a:latin typeface="Body Text Bold"/>
              </a:rPr>
              <a:t>Hassas Kontrol:</a:t>
            </a:r>
            <a:r>
              <a:rPr lang="en-US" sz="1899">
                <a:solidFill>
                  <a:srgbClr val="000000"/>
                </a:solidFill>
                <a:latin typeface="Body Text"/>
              </a:rPr>
              <a:t> Step motorlar, dönüş açısını küçük adımlar halinde değiştirme yeteneklerinden dolayı hassas kontrol sağlar. Robot kollarının hedeflenen konumlara tam olarak yerleştirilmesi ve hassas manipülasyon işlemleri için bu hassasiyet büyük önem taşır.</a:t>
            </a:r>
          </a:p>
          <a:p>
            <a:pPr marL="410209" indent="-205105" lvl="1">
              <a:lnSpc>
                <a:spcPts val="2659"/>
              </a:lnSpc>
              <a:buFont typeface="Arial"/>
              <a:buChar char="•"/>
            </a:pPr>
            <a:r>
              <a:rPr lang="en-US" sz="1899">
                <a:solidFill>
                  <a:srgbClr val="000000"/>
                </a:solidFill>
                <a:latin typeface="Body Text Bold"/>
              </a:rPr>
              <a:t>Basit Kontrol Mekanizması: </a:t>
            </a:r>
            <a:r>
              <a:rPr lang="en-US" sz="1899">
                <a:solidFill>
                  <a:srgbClr val="000000"/>
                </a:solidFill>
                <a:latin typeface="Body Text"/>
              </a:rPr>
              <a:t>Step motorlar, birkaç sinyal ve basit bir kontrol devresi ile kolayca çalıştırılabilir. Bu, robot kollarının kontrolünü basitleştirir ve sistem karmaşıklığını azaltır. Ayrıca, mikrodenetleyiciler veya diğer dijital cihazlarla entegrasyonu kolaydır.</a:t>
            </a:r>
          </a:p>
          <a:p>
            <a:pPr marL="410209" indent="-205105" lvl="1">
              <a:lnSpc>
                <a:spcPts val="2659"/>
              </a:lnSpc>
              <a:buFont typeface="Arial"/>
              <a:buChar char="•"/>
            </a:pPr>
            <a:r>
              <a:rPr lang="en-US" sz="1899">
                <a:solidFill>
                  <a:srgbClr val="000000"/>
                </a:solidFill>
                <a:latin typeface="Body Text Bold"/>
              </a:rPr>
              <a:t>Yüksek Tork:</a:t>
            </a:r>
            <a:r>
              <a:rPr lang="en-US" sz="1899">
                <a:solidFill>
                  <a:srgbClr val="000000"/>
                </a:solidFill>
                <a:latin typeface="Body Text"/>
              </a:rPr>
              <a:t> Step motorlar, sabit bir torkla çalıştıkları için robot kollarında yük taşıma kapasitesi için uygun seçimlerdir. Bu özellik, robot kollarının ağırlıkları taşıma, kaldırma veya manipülasyon gibi görevleri etkin bir şekilde yerine getirmesini sağlar.</a:t>
            </a:r>
          </a:p>
          <a:p>
            <a:pPr marL="410209" indent="-205105" lvl="1">
              <a:lnSpc>
                <a:spcPts val="2659"/>
              </a:lnSpc>
              <a:buFont typeface="Arial"/>
              <a:buChar char="•"/>
            </a:pPr>
            <a:r>
              <a:rPr lang="en-US" sz="1899">
                <a:solidFill>
                  <a:srgbClr val="000000"/>
                </a:solidFill>
                <a:latin typeface="Body Text Bold"/>
              </a:rPr>
              <a:t>Durma ve Kilitlenme Özelliği: </a:t>
            </a:r>
            <a:r>
              <a:rPr lang="en-US" sz="1899">
                <a:solidFill>
                  <a:srgbClr val="000000"/>
                </a:solidFill>
                <a:latin typeface="Body Text"/>
              </a:rPr>
              <a:t>Step motorlar, güç kaynağı kesildiğinde bile konumlarını koruyabilme yeteneğine sahiptir. Bu, robot kolunun istenmeyen bir şekilde hareket etmesini önleyerek güvenlik ve enerji tasarrufu sağlar.</a:t>
            </a:r>
          </a:p>
          <a:p>
            <a:pPr marL="410209" indent="-205105" lvl="1">
              <a:lnSpc>
                <a:spcPts val="2659"/>
              </a:lnSpc>
              <a:buFont typeface="Arial"/>
              <a:buChar char="•"/>
            </a:pPr>
            <a:r>
              <a:rPr lang="en-US" sz="1899">
                <a:solidFill>
                  <a:srgbClr val="000000"/>
                </a:solidFill>
                <a:latin typeface="Body Text Bold"/>
              </a:rPr>
              <a:t>Maliyet-Etkinlik:</a:t>
            </a:r>
            <a:r>
              <a:rPr lang="en-US" sz="1899">
                <a:solidFill>
                  <a:srgbClr val="000000"/>
                </a:solidFill>
                <a:latin typeface="Body Text"/>
              </a:rPr>
              <a:t> Step motorlar, diğer motor türlerine kıyasla genellikle daha ekonomiktir. Bu, robot kollarının maliyetini düşürmeye yardımcı olur ve uygulamaların daha erişilebilir hale gelmesini sağlar.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EF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11945" cy="538123"/>
            <a:chOff x="0" y="0"/>
            <a:chExt cx="708495" cy="744724"/>
          </a:xfrm>
        </p:grpSpPr>
        <p:sp>
          <p:nvSpPr>
            <p:cNvPr name="Freeform 3" id="3"/>
            <p:cNvSpPr/>
            <p:nvPr/>
          </p:nvSpPr>
          <p:spPr>
            <a:xfrm flipH="false" flipV="false" rot="0">
              <a:off x="0" y="0"/>
              <a:ext cx="708495" cy="744724"/>
            </a:xfrm>
            <a:custGeom>
              <a:avLst/>
              <a:gdLst/>
              <a:ahLst/>
              <a:cxnLst/>
              <a:rect r="r" b="b" t="t" l="l"/>
              <a:pathLst>
                <a:path h="744724" w="708495">
                  <a:moveTo>
                    <a:pt x="0" y="0"/>
                  </a:moveTo>
                  <a:lnTo>
                    <a:pt x="708495" y="0"/>
                  </a:lnTo>
                  <a:lnTo>
                    <a:pt x="708495" y="744724"/>
                  </a:lnTo>
                  <a:lnTo>
                    <a:pt x="0" y="744724"/>
                  </a:lnTo>
                  <a:close/>
                </a:path>
              </a:pathLst>
            </a:custGeom>
            <a:solidFill>
              <a:srgbClr val="D18A3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2128065" y="998758"/>
            <a:ext cx="7146972" cy="5172899"/>
          </a:xfrm>
          <a:custGeom>
            <a:avLst/>
            <a:gdLst/>
            <a:ahLst/>
            <a:cxnLst/>
            <a:rect r="r" b="b" t="t" l="l"/>
            <a:pathLst>
              <a:path h="5172899" w="7146972">
                <a:moveTo>
                  <a:pt x="0" y="0"/>
                </a:moveTo>
                <a:lnTo>
                  <a:pt x="7146972" y="0"/>
                </a:lnTo>
                <a:lnTo>
                  <a:pt x="7146972" y="5172899"/>
                </a:lnTo>
                <a:lnTo>
                  <a:pt x="0" y="5172899"/>
                </a:lnTo>
                <a:lnTo>
                  <a:pt x="0" y="0"/>
                </a:lnTo>
                <a:close/>
              </a:path>
            </a:pathLst>
          </a:custGeom>
          <a:blipFill>
            <a:blip r:embed="rId2"/>
            <a:stretch>
              <a:fillRect l="0" t="0" r="0" b="0"/>
            </a:stretch>
          </a:blipFill>
        </p:spPr>
      </p:sp>
      <p:sp>
        <p:nvSpPr>
          <p:cNvPr name="TextBox 6" id="6"/>
          <p:cNvSpPr txBox="true"/>
          <p:nvPr/>
        </p:nvSpPr>
        <p:spPr>
          <a:xfrm rot="0">
            <a:off x="93819" y="2451603"/>
            <a:ext cx="11324031" cy="1590335"/>
          </a:xfrm>
          <a:prstGeom prst="rect">
            <a:avLst/>
          </a:prstGeom>
        </p:spPr>
        <p:txBody>
          <a:bodyPr anchor="t" rtlCol="false" tIns="0" lIns="0" bIns="0" rIns="0">
            <a:spAutoFit/>
          </a:bodyPr>
          <a:lstStyle/>
          <a:p>
            <a:pPr marL="488669" indent="-244334" lvl="1">
              <a:lnSpc>
                <a:spcPts val="3168"/>
              </a:lnSpc>
              <a:buFont typeface="Arial"/>
              <a:buChar char="•"/>
            </a:pPr>
            <a:r>
              <a:rPr lang="en-US" sz="2263">
                <a:solidFill>
                  <a:srgbClr val="000000"/>
                </a:solidFill>
                <a:latin typeface="Body Text"/>
              </a:rPr>
              <a:t>TB6600 Step Motor Sürücü, adımlı motorların kontrolünü ve sürülmesini sağlayan bir elektronik cihazdır. Bu sürücü, step motorları yüksek hassasiyetle ve güvenilir bir şekilde çalıştırmak için kullanılır. Özellikle robotik uygulamalarda ve CNC makinelerinde yaygın olarak tercih edilir.</a:t>
            </a:r>
          </a:p>
        </p:txBody>
      </p:sp>
      <p:sp>
        <p:nvSpPr>
          <p:cNvPr name="TextBox 7" id="7"/>
          <p:cNvSpPr txBox="true"/>
          <p:nvPr/>
        </p:nvSpPr>
        <p:spPr>
          <a:xfrm rot="0">
            <a:off x="1975992" y="751026"/>
            <a:ext cx="10226263" cy="979171"/>
          </a:xfrm>
          <a:prstGeom prst="rect">
            <a:avLst/>
          </a:prstGeom>
        </p:spPr>
        <p:txBody>
          <a:bodyPr anchor="t" rtlCol="false" tIns="0" lIns="0" bIns="0" rIns="0">
            <a:spAutoFit/>
          </a:bodyPr>
          <a:lstStyle/>
          <a:p>
            <a:pPr>
              <a:lnSpc>
                <a:spcPts val="7979"/>
              </a:lnSpc>
            </a:pPr>
            <a:r>
              <a:rPr lang="en-US" sz="5699">
                <a:solidFill>
                  <a:srgbClr val="313131"/>
                </a:solidFill>
                <a:latin typeface="Archivo Black"/>
              </a:rPr>
              <a:t>TB6600 MOTOR SÜRÜCÜ</a:t>
            </a:r>
          </a:p>
        </p:txBody>
      </p:sp>
      <p:sp>
        <p:nvSpPr>
          <p:cNvPr name="TextBox 8" id="8"/>
          <p:cNvSpPr txBox="true"/>
          <p:nvPr/>
        </p:nvSpPr>
        <p:spPr>
          <a:xfrm rot="0">
            <a:off x="15704516" y="8420951"/>
            <a:ext cx="1554784" cy="863600"/>
          </a:xfrm>
          <a:prstGeom prst="rect">
            <a:avLst/>
          </a:prstGeom>
        </p:spPr>
        <p:txBody>
          <a:bodyPr anchor="t" rtlCol="false" tIns="0" lIns="0" bIns="0" rIns="0">
            <a:spAutoFit/>
          </a:bodyPr>
          <a:lstStyle/>
          <a:p>
            <a:pPr algn="r" marL="0" indent="0" lvl="0">
              <a:lnSpc>
                <a:spcPts val="6999"/>
              </a:lnSpc>
              <a:spcBef>
                <a:spcPct val="0"/>
              </a:spcBef>
            </a:pPr>
            <a:r>
              <a:rPr lang="en-US" sz="4999" spc="-249">
                <a:solidFill>
                  <a:srgbClr val="D18A3C"/>
                </a:solidFill>
                <a:latin typeface="Archivo Black Bold"/>
              </a:rPr>
              <a:t>08</a:t>
            </a:r>
          </a:p>
        </p:txBody>
      </p:sp>
      <p:sp>
        <p:nvSpPr>
          <p:cNvPr name="TextBox 9" id="9"/>
          <p:cNvSpPr txBox="true"/>
          <p:nvPr/>
        </p:nvSpPr>
        <p:spPr>
          <a:xfrm rot="0">
            <a:off x="93819" y="4627462"/>
            <a:ext cx="11324031" cy="4657090"/>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000000"/>
                </a:solidFill>
                <a:latin typeface="Body Text Bold"/>
              </a:rPr>
              <a:t>Güç ve Gerilim Aralığı: </a:t>
            </a:r>
            <a:r>
              <a:rPr lang="en-US" sz="1899">
                <a:solidFill>
                  <a:srgbClr val="000000"/>
                </a:solidFill>
                <a:latin typeface="Body Text"/>
              </a:rPr>
              <a:t>TB6600, genellikle 9V ile 42V arasındaki bir güç kaynağı gerilimine sahip motorları kontrol edebilir. Bu, farklı uygulamalarda çeşitli step motorlarla uyum sağlama esnekliği sunar.</a:t>
            </a:r>
          </a:p>
          <a:p>
            <a:pPr marL="410209" indent="-205105" lvl="1">
              <a:lnSpc>
                <a:spcPts val="2659"/>
              </a:lnSpc>
              <a:buFont typeface="Arial"/>
              <a:buChar char="•"/>
            </a:pPr>
            <a:r>
              <a:rPr lang="en-US" sz="1899">
                <a:solidFill>
                  <a:srgbClr val="000000"/>
                </a:solidFill>
                <a:latin typeface="Body Text Bold"/>
              </a:rPr>
              <a:t>Akım Ayarı: </a:t>
            </a:r>
            <a:r>
              <a:rPr lang="en-US" sz="1899">
                <a:solidFill>
                  <a:srgbClr val="000000"/>
                </a:solidFill>
                <a:latin typeface="Body Text"/>
              </a:rPr>
              <a:t>Sürücü, adım motorlarının akımını ayarlama imkanı sunar. Bu, motor performansını optimize etmek ve ısınma sorunlarını önlemek için önemlidir. Akım ayarı, sürücünün üzerinde bulunan potansiyometreler veya dijital arayüzler aracılığıyla yapılabilir.</a:t>
            </a:r>
          </a:p>
          <a:p>
            <a:pPr marL="410209" indent="-205105" lvl="1">
              <a:lnSpc>
                <a:spcPts val="2659"/>
              </a:lnSpc>
              <a:buFont typeface="Arial"/>
              <a:buChar char="•"/>
            </a:pPr>
            <a:r>
              <a:rPr lang="en-US" sz="1899">
                <a:solidFill>
                  <a:srgbClr val="000000"/>
                </a:solidFill>
                <a:latin typeface="Body Text Bold"/>
              </a:rPr>
              <a:t>Adım Modları: </a:t>
            </a:r>
            <a:r>
              <a:rPr lang="en-US" sz="1899">
                <a:solidFill>
                  <a:srgbClr val="000000"/>
                </a:solidFill>
                <a:latin typeface="Body Text"/>
              </a:rPr>
              <a:t>TB6600, yüksek adım çözünürlüğü sunan farklı adım modlarına (tam adım, yarım adım, çeyrek adım, vb.) sahiptir. Bu, motorun hareket hassasiyetini artırmak ve pürüzsüz bir hareket elde etmek için kullanılabilir.</a:t>
            </a:r>
          </a:p>
          <a:p>
            <a:pPr marL="410209" indent="-205105" lvl="1">
              <a:lnSpc>
                <a:spcPts val="2659"/>
              </a:lnSpc>
              <a:buFont typeface="Arial"/>
              <a:buChar char="•"/>
            </a:pPr>
            <a:r>
              <a:rPr lang="en-US" sz="1899">
                <a:solidFill>
                  <a:srgbClr val="000000"/>
                </a:solidFill>
                <a:latin typeface="Body Text Bold"/>
              </a:rPr>
              <a:t>Koruma Özellikleri: </a:t>
            </a:r>
            <a:r>
              <a:rPr lang="en-US" sz="1899">
                <a:solidFill>
                  <a:srgbClr val="000000"/>
                </a:solidFill>
                <a:latin typeface="Body Text"/>
              </a:rPr>
              <a:t>Sürücü, aşırı ısınma, kısa devre, aşırı akım ve aşırı gerilim gibi durumlarda otomatik olarak koruma sağlar. Bu, motor ve sürücünün güvenliğini ve dayanıklılığını artırır.</a:t>
            </a:r>
          </a:p>
          <a:p>
            <a:pPr marL="410209" indent="-205105" lvl="1">
              <a:lnSpc>
                <a:spcPts val="2659"/>
              </a:lnSpc>
              <a:buFont typeface="Arial"/>
              <a:buChar char="•"/>
            </a:pPr>
            <a:r>
              <a:rPr lang="en-US" sz="1899">
                <a:solidFill>
                  <a:srgbClr val="000000"/>
                </a:solidFill>
                <a:latin typeface="Body Text Bold"/>
              </a:rPr>
              <a:t>Kontrol Arayüzü:</a:t>
            </a:r>
            <a:r>
              <a:rPr lang="en-US" sz="1899">
                <a:solidFill>
                  <a:srgbClr val="000000"/>
                </a:solidFill>
                <a:latin typeface="Body Text"/>
              </a:rPr>
              <a:t> TB6600, adımlı motorların kontrolünü kolaylaştırmak için bir dizi kontrol arayüzü sunar. Bu arayüzler, mikrodenetleyiciler, PLC'ler veya diğer dijital cihazlarla entegrasyonu sağlar.</a:t>
            </a:r>
          </a:p>
          <a:p>
            <a:pPr marL="410209" indent="-205105" lvl="1">
              <a:lnSpc>
                <a:spcPts val="2659"/>
              </a:lnSpc>
              <a:buFont typeface="Arial"/>
              <a:buChar char="•"/>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DAFmMS53n7A</dc:identifier>
  <dcterms:modified xsi:type="dcterms:W3CDTF">2011-08-01T06:04:30Z</dcterms:modified>
  <cp:revision>1</cp:revision>
  <dc:title>Robot Kol</dc:title>
</cp:coreProperties>
</file>